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94" r:id="rId9"/>
    <p:sldId id="280" r:id="rId10"/>
    <p:sldId id="264" r:id="rId11"/>
    <p:sldId id="290" r:id="rId12"/>
    <p:sldId id="270" r:id="rId13"/>
    <p:sldId id="271" r:id="rId14"/>
    <p:sldId id="272" r:id="rId15"/>
    <p:sldId id="291" r:id="rId16"/>
    <p:sldId id="274" r:id="rId17"/>
    <p:sldId id="293" r:id="rId18"/>
    <p:sldId id="292" r:id="rId19"/>
    <p:sldId id="276" r:id="rId20"/>
    <p:sldId id="281" r:id="rId21"/>
    <p:sldId id="282" r:id="rId22"/>
    <p:sldId id="283" r:id="rId23"/>
    <p:sldId id="284" r:id="rId24"/>
    <p:sldId id="286" r:id="rId25"/>
    <p:sldId id="288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27" autoAdjust="0"/>
    <p:restoredTop sz="95196" autoAdjust="0"/>
  </p:normalViewPr>
  <p:slideViewPr>
    <p:cSldViewPr snapToGrid="0" snapToObjects="1">
      <p:cViewPr varScale="1">
        <p:scale>
          <a:sx n="146" d="100"/>
          <a:sy n="146" d="100"/>
        </p:scale>
        <p:origin x="3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71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2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BE66-57BB-92BE-6CD2-CCAF65DE9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79B14E-4E49-E5A4-D8F5-51CEDC5BB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675385-847A-6324-B1CC-6BF85126D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8845C-2C62-D160-B39C-D41B380C2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6680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nguồn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:Cung</a:t>
            </a:r>
            <a:r>
              <a:rPr lang="vi-V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c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ấp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điện</a:t>
            </a:r>
            <a:r>
              <a:rPr lang="vi-VN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năng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cho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toàn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bộ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hệ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thống</a:t>
            </a:r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5V.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 :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ESP32-Camera,Xử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logic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servo.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biến:Phát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Camera:Ghi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đỗ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thị:Hiển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trống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hành:Đóng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chắn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400" b="0">
                <a:latin typeface="+mj-lt"/>
              </a:rPr>
              <a:t>1</a:t>
            </a:r>
            <a:r>
              <a:rPr lang="vi-VN" sz="1400" b="1">
                <a:latin typeface="+mj-lt"/>
              </a:rPr>
              <a:t>. Bắt đầu &amp; Khởi tạo (Bắt đầu, Khởi tạo thiết bị)</a:t>
            </a:r>
          </a:p>
          <a:p>
            <a:r>
              <a:rPr lang="vi-VN" sz="1400" b="0">
                <a:latin typeface="+mj-lt"/>
              </a:rPr>
              <a:t>Hệ thống khởi động: ESP32 tiến hành khởi tạo các cảm biến, camera, màn hình LCD, động cơ servo và thiết lập kết nối mạng.</a:t>
            </a:r>
          </a:p>
          <a:p>
            <a:r>
              <a:rPr lang="vi-VN" sz="1400" b="0">
                <a:latin typeface="+mj-lt"/>
              </a:rPr>
              <a:t>Sau khi khởi tạo thành công, chương trình đi vào vòng lặp chính để đọc dữ liệu.</a:t>
            </a:r>
          </a:p>
          <a:p>
            <a:r>
              <a:rPr lang="vi-VN" sz="1400" b="0">
                <a:latin typeface="+mj-lt"/>
              </a:rPr>
              <a:t>2. </a:t>
            </a:r>
            <a:r>
              <a:rPr lang="vi-VN" sz="1400" b="1">
                <a:latin typeface="+mj-lt"/>
              </a:rPr>
              <a:t>Đọc dữ liệu (Đọc cảm biến tốc độ xe, Đọc cảm biến)</a:t>
            </a:r>
          </a:p>
          <a:p>
            <a:r>
              <a:rPr lang="vi-VN" sz="1400" b="0">
                <a:latin typeface="+mj-lt"/>
              </a:rPr>
              <a:t>ESP32 liên tục đọc dữ liệu từ:</a:t>
            </a:r>
          </a:p>
          <a:p>
            <a:pPr lvl="1"/>
            <a:r>
              <a:rPr lang="vi-VN" sz="1400" b="0">
                <a:latin typeface="+mj-lt"/>
              </a:rPr>
              <a:t>Cảm biến IR tại cổng vào / cổng ra (phát hiện xe).</a:t>
            </a:r>
          </a:p>
          <a:p>
            <a:pPr lvl="1"/>
            <a:r>
              <a:rPr lang="vi-VN" sz="1400" b="0">
                <a:latin typeface="+mj-lt"/>
              </a:rPr>
              <a:t>Cảm biến IR tại từng slot đỗ xe (xác định chỗ đang trống hoặc có xe).</a:t>
            </a:r>
          </a:p>
          <a:p>
            <a:r>
              <a:rPr lang="vi-VN" sz="1400" b="0">
                <a:latin typeface="+mj-lt"/>
              </a:rPr>
              <a:t>3.</a:t>
            </a:r>
            <a:r>
              <a:rPr lang="vi-VN" sz="1400" b="1">
                <a:latin typeface="+mj-lt"/>
              </a:rPr>
              <a:t> Kiểm tra vị trí đỗ xe (Kiểm tra chỗ trống / Có slot đỗ xe)</a:t>
            </a:r>
          </a:p>
          <a:p>
            <a:r>
              <a:rPr lang="vi-VN" sz="1400" b="0">
                <a:latin typeface="+mj-lt"/>
              </a:rPr>
              <a:t>Kiểm tra trạng thái chỗ đỗ: Dựa trên dữ liệu từ cảm biến IR tại slot đỗ xe.</a:t>
            </a:r>
          </a:p>
          <a:p>
            <a:pPr lvl="1"/>
            <a:r>
              <a:rPr lang="vi-VN" sz="1400" b="0">
                <a:latin typeface="+mj-lt"/>
              </a:rPr>
              <a:t>Nếu có xe đỗ: Hiển thị lên LCD thông báo: "Có xe đỗ". Gửi thông tin cập nhật lên Firebase.</a:t>
            </a:r>
          </a:p>
          <a:p>
            <a:pPr lvl="1"/>
            <a:r>
              <a:rPr lang="vi-VN" sz="1400" b="0">
                <a:latin typeface="+mj-lt"/>
              </a:rPr>
              <a:t>Nếu không có xe đỗ: Hiển thị lên LCD thông báo: "Không có xe đỗ". Gửi thông tin cập nhật lên Firebase.</a:t>
            </a:r>
          </a:p>
          <a:p>
            <a:r>
              <a:rPr lang="vi-VN" sz="1400" b="0">
                <a:latin typeface="+mj-lt"/>
              </a:rPr>
              <a:t>4. </a:t>
            </a:r>
            <a:r>
              <a:rPr lang="vi-VN" sz="1400" b="1">
                <a:latin typeface="+mj-lt"/>
              </a:rPr>
              <a:t>Xử lý cổng vào (Đọc cảm biến cổng vào)</a:t>
            </a:r>
          </a:p>
          <a:p>
            <a:r>
              <a:rPr lang="vi-VN" sz="1400" b="0">
                <a:latin typeface="+mj-lt"/>
              </a:rPr>
              <a:t>Hệ thống kiểm tra cảm biến IR cổng vào (phát hiện vật cản/xe):</a:t>
            </a:r>
          </a:p>
          <a:p>
            <a:pPr lvl="1"/>
            <a:r>
              <a:rPr lang="vi-VN" sz="1400" b="0">
                <a:latin typeface="+mj-lt"/>
              </a:rPr>
              <a:t>Nếu Có vật cản (tức là có xe tiến vào cổng):</a:t>
            </a:r>
          </a:p>
          <a:p>
            <a:pPr lvl="2"/>
            <a:r>
              <a:rPr lang="vi-VN" sz="1400" b="0">
                <a:latin typeface="+mj-lt"/>
              </a:rPr>
              <a:t>Hệ thống chụp ảnh biển số xe bằng ESP32-Camera.</a:t>
            </a:r>
          </a:p>
          <a:p>
            <a:pPr lvl="2"/>
            <a:r>
              <a:rPr lang="vi-VN" sz="1400" b="0">
                <a:latin typeface="+mj-lt"/>
              </a:rPr>
              <a:t>Mở cổng (servo quay) cho xe đi vào.</a:t>
            </a:r>
          </a:p>
          <a:p>
            <a:pPr lvl="2"/>
            <a:r>
              <a:rPr lang="vi-VN" sz="1400" b="0">
                <a:latin typeface="+mj-lt"/>
              </a:rPr>
              <a:t>Sau khi xe đã đi qua và không còn vật cản, Đóng cổng lại.</a:t>
            </a:r>
          </a:p>
          <a:p>
            <a:pPr lvl="1"/>
            <a:r>
              <a:rPr lang="vi-VN" sz="1400" b="0">
                <a:latin typeface="+mj-lt"/>
              </a:rPr>
              <a:t>Nếu Không có vật cản: Cổng đóng lại để đảm bảo an toàn.</a:t>
            </a:r>
          </a:p>
          <a:p>
            <a:r>
              <a:rPr lang="vi-VN" sz="1400" b="0">
                <a:latin typeface="+mj-lt"/>
              </a:rPr>
              <a:t>5</a:t>
            </a:r>
            <a:r>
              <a:rPr lang="vi-VN" sz="1400" b="1">
                <a:latin typeface="+mj-lt"/>
              </a:rPr>
              <a:t>. Xử lý cổng ra (Kiểm tra IR cổng ra)</a:t>
            </a:r>
          </a:p>
          <a:p>
            <a:r>
              <a:rPr lang="vi-VN" sz="1400" b="0">
                <a:latin typeface="+mj-lt"/>
              </a:rPr>
              <a:t>Hệ thống kiểm tra cảm biến IR cổng ra (phát hiện vật cản/xe):</a:t>
            </a:r>
          </a:p>
          <a:p>
            <a:pPr lvl="1"/>
            <a:r>
              <a:rPr lang="vi-VN" sz="1400" b="0">
                <a:latin typeface="+mj-lt"/>
              </a:rPr>
              <a:t>Nếu Có vật cản (tức là xe chuẩn bị ra khỏi bãi):</a:t>
            </a:r>
          </a:p>
          <a:p>
            <a:pPr lvl="2"/>
            <a:r>
              <a:rPr lang="vi-VN" sz="1400" b="0">
                <a:latin typeface="+mj-lt"/>
              </a:rPr>
              <a:t>Mở cổng để xe ra.</a:t>
            </a:r>
          </a:p>
          <a:p>
            <a:pPr lvl="2"/>
            <a:r>
              <a:rPr lang="vi-VN" sz="1400" b="0">
                <a:latin typeface="+mj-lt"/>
              </a:rPr>
              <a:t>Sau khi xe đi qua và không còn vật cản, Đóng cổng lại.</a:t>
            </a:r>
          </a:p>
          <a:p>
            <a:pPr lvl="1"/>
            <a:r>
              <a:rPr lang="vi-VN" sz="1400" b="0">
                <a:latin typeface="+mj-lt"/>
              </a:rPr>
              <a:t>Nếu Không có vật cản: Cổng đóng lại.</a:t>
            </a:r>
          </a:p>
          <a:p>
            <a:r>
              <a:rPr lang="vi-VN" sz="1400" b="0">
                <a:latin typeface="+mj-lt"/>
              </a:rPr>
              <a:t>6. </a:t>
            </a:r>
            <a:r>
              <a:rPr lang="vi-VN" sz="1400" b="1">
                <a:latin typeface="+mj-lt"/>
              </a:rPr>
              <a:t>Cập nhật dữ liệu &amp; Kết thúc vòng lặp</a:t>
            </a:r>
          </a:p>
          <a:p>
            <a:r>
              <a:rPr lang="vi-VN" sz="1400" b="0">
                <a:latin typeface="+mj-lt"/>
              </a:rPr>
              <a:t>Tất cả thay đổi về trạng thái (xe vào/ra, slot trống/có xe, hình ảnh biển số xe, trạng thái cổng,...) được gửi lên Firebase Realtime Database.</a:t>
            </a:r>
          </a:p>
          <a:p>
            <a:r>
              <a:rPr lang="vi-VN" sz="1400" b="0">
                <a:latin typeface="+mj-lt"/>
              </a:rPr>
              <a:t>Dữ liệu này giúp người dùng (qua ứng dụng Android/web) hoặc hệ thống biết được số lượng xe hiện có theo thời gian thực.</a:t>
            </a:r>
          </a:p>
          <a:p>
            <a:r>
              <a:rPr lang="vi-VN" sz="1400" b="0">
                <a:latin typeface="+mj-lt"/>
              </a:rPr>
              <a:t>Sau khi hoàn tất việc xử lý, hệ thống quay lại bước Đọc dữ liệu để tiếp tục vòng lặp giám sát.</a:t>
            </a:r>
          </a:p>
          <a:p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700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b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660" y="1626787"/>
            <a:ext cx="8880679" cy="133940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b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thống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quản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lý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bãi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xe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minh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qua app android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theo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thời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gian</a:t>
            </a:r>
            <a:r>
              <a:rPr lang="en-US" sz="3600" b="1" kern="0" spc="72" dirty="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3600" b="1" kern="0" spc="72" dirty="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thực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1922" y="115083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02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662550" y="2571750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vi-VN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Nguyên lý cảm biến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06540-923D-1921-BD76-02CE2D12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" y="19383"/>
            <a:ext cx="9139277" cy="5143500"/>
          </a:xfrm>
          <a:prstGeom prst="rect">
            <a:avLst/>
          </a:prstGeo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8A6922E5-035D-97F1-18B2-9171560B3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2" y="61901"/>
            <a:ext cx="8737271" cy="4548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E95C80-15EE-2F89-A97C-E2E80D92BADA}"/>
              </a:ext>
            </a:extLst>
          </p:cNvPr>
          <p:cNvSpPr txBox="1"/>
          <p:nvPr/>
        </p:nvSpPr>
        <p:spPr>
          <a:xfrm>
            <a:off x="296562" y="0"/>
            <a:ext cx="4547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C75EB-2772-2522-CBF2-6F1209F511DB}"/>
              </a:ext>
            </a:extLst>
          </p:cNvPr>
          <p:cNvSpPr txBox="1"/>
          <p:nvPr/>
        </p:nvSpPr>
        <p:spPr>
          <a:xfrm>
            <a:off x="593547" y="675387"/>
            <a:ext cx="3073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 tạo- nguyên lý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EE57F8-A1B9-7137-283A-BEE781032107}"/>
              </a:ext>
            </a:extLst>
          </p:cNvPr>
          <p:cNvSpPr txBox="1"/>
          <p:nvPr/>
        </p:nvSpPr>
        <p:spPr>
          <a:xfrm>
            <a:off x="201002" y="1136937"/>
            <a:ext cx="47944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(led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trắng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ngoại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tia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Bộ thu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(led </a:t>
            </a:r>
            <a:r>
              <a:rPr lang="en-US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nhận tia phản xạ và chuyển thành tín hiệu điện áp tương ứng.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khuếch đại và so sánh (LM393)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xử lý tín hiệu thu được, so sánh nó với mức điện áp ngưỡng (có thể điều chỉnh bằng biến trở)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Mạch nguồn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 cung cấp năng lượng và đèn</a:t>
            </a: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báo nguồn xác nhận cảm biến đang hoạt động.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F630-3FF1-198A-6BDC-D0E4370A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26" y="3741643"/>
            <a:ext cx="2949273" cy="10239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D9FCAE-0D77-98CC-906C-3A47B5D489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704" y="975845"/>
            <a:ext cx="2975918" cy="29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1275" y="105939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03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211190" y="252718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Ứng dụng điều khiển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5921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Giao diện đăng nhập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891704" y="1427774"/>
            <a:ext cx="1978872" cy="3185778"/>
          </a:xfrm>
          <a:custGeom>
            <a:avLst/>
            <a:gdLst/>
            <a:ahLst/>
            <a:cxnLst/>
            <a:rect l="l" t="t" r="r" b="b"/>
            <a:pathLst>
              <a:path w="1978872" h="3185778">
                <a:moveTo>
                  <a:pt x="0" y="0"/>
                </a:moveTo>
                <a:moveTo>
                  <a:pt x="0" y="0"/>
                </a:moveTo>
                <a:lnTo>
                  <a:pt x="1978872" y="0"/>
                </a:lnTo>
                <a:lnTo>
                  <a:pt x="1978872" y="3185778"/>
                </a:lnTo>
                <a:lnTo>
                  <a:pt x="0" y="3185778"/>
                </a:lnTo>
                <a:close/>
              </a:path>
            </a:pathLst>
          </a:custGeom>
          <a:solidFill>
            <a:srgbClr val="0178FF">
              <a:alpha val="10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2701264" y="1458096"/>
            <a:ext cx="1978872" cy="3185778"/>
          </a:xfrm>
          <a:custGeom>
            <a:avLst/>
            <a:gdLst/>
            <a:ahLst/>
            <a:cxnLst/>
            <a:rect l="l" t="t" r="r" b="b"/>
            <a:pathLst>
              <a:path w="1978872" h="3185778">
                <a:moveTo>
                  <a:pt x="0" y="0"/>
                </a:moveTo>
                <a:moveTo>
                  <a:pt x="0" y="0"/>
                </a:moveTo>
                <a:lnTo>
                  <a:pt x="1978872" y="0"/>
                </a:lnTo>
                <a:lnTo>
                  <a:pt x="1978872" y="3185778"/>
                </a:lnTo>
                <a:lnTo>
                  <a:pt x="0" y="3185778"/>
                </a:lnTo>
                <a:close/>
              </a:path>
            </a:pathLst>
          </a:custGeom>
          <a:solidFill>
            <a:srgbClr val="0178FF">
              <a:alpha val="10000"/>
            </a:srgbClr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56998" y="795395"/>
            <a:ext cx="2052164" cy="3872237"/>
          </a:xfrm>
          <a:custGeom>
            <a:avLst/>
            <a:gdLst/>
            <a:ahLst/>
            <a:cxnLst/>
            <a:rect l="l" t="t" r="r" b="b"/>
            <a:pathLst>
              <a:path w="2052164" h="3872237">
                <a:moveTo>
                  <a:pt x="0" y="0"/>
                </a:moveTo>
                <a:moveTo>
                  <a:pt x="0" y="0"/>
                </a:moveTo>
                <a:lnTo>
                  <a:pt x="2052164" y="0"/>
                </a:lnTo>
                <a:lnTo>
                  <a:pt x="2052164" y="3872237"/>
                </a:lnTo>
                <a:lnTo>
                  <a:pt x="0" y="3872237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06685" y="889849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2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04745" y="1577592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0178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3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209119" y="1547693"/>
            <a:ext cx="952790" cy="65460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0178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1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701263" y="2278547"/>
            <a:ext cx="2044375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Đăng nhập hệ 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701264" y="3032444"/>
            <a:ext cx="1978872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Nhập tài khoản và mật khẩu để truy cập vào bãi đỗ xe thông minh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756998" y="1638906"/>
            <a:ext cx="2052164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Bảo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mật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tin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51318" y="2479729"/>
            <a:ext cx="205216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Đảm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bảo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an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toàn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dữ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liệu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người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dùng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khi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sử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dụng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</a:t>
            </a: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891704" y="2248225"/>
            <a:ext cx="1984552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Giao diện thân thiện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886024" y="2882309"/>
            <a:ext cx="1984552" cy="173124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Thiết kế đơn giản, dễ sử dụng cho mọi đối tượng người dùng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AF004-B48A-C613-6D12-4DBB2445C2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91" y="732033"/>
            <a:ext cx="2048233" cy="4090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85" y="8558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6973" y="-94828"/>
            <a:ext cx="2505907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Màn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hình</a:t>
            </a: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68B68-25C1-C903-7DF6-71B3749A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2176" y="420038"/>
            <a:ext cx="2202682" cy="4558362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AAB491B3-317B-02E0-D1FE-CD8A4D22BB62}"/>
              </a:ext>
            </a:extLst>
          </p:cNvPr>
          <p:cNvSpPr/>
          <p:nvPr/>
        </p:nvSpPr>
        <p:spPr>
          <a:xfrm>
            <a:off x="558059" y="458727"/>
            <a:ext cx="5307164" cy="938999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Thống kê vị trí xe (S1 – S10 )</a:t>
            </a:r>
          </a:p>
          <a:p>
            <a:r>
              <a:rPr lang="en-US" sz="200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Tổng số chỗ và số vị trí trống được cập nhật thực tế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067115D-759D-AEA6-0D7B-F0BA04CD0389}"/>
              </a:ext>
            </a:extLst>
          </p:cNvPr>
          <p:cNvSpPr/>
          <p:nvPr/>
        </p:nvSpPr>
        <p:spPr>
          <a:xfrm>
            <a:off x="558058" y="1446098"/>
            <a:ext cx="5307165" cy="1178722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Gian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giờ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(13:26:30)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ngày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tháng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cập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tự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A36F0FF4-C1CE-6759-DDDA-664549B4FAB8}"/>
              </a:ext>
            </a:extLst>
          </p:cNvPr>
          <p:cNvSpPr/>
          <p:nvPr/>
        </p:nvSpPr>
        <p:spPr>
          <a:xfrm>
            <a:off x="558058" y="2681250"/>
            <a:ext cx="5322181" cy="1126573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 camera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Hệ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hiển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camera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xác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xe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theo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vị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trí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F63705A7-4423-E665-F5BB-86CF627808F9}"/>
              </a:ext>
            </a:extLst>
          </p:cNvPr>
          <p:cNvSpPr/>
          <p:nvPr/>
        </p:nvSpPr>
        <p:spPr>
          <a:xfrm>
            <a:off x="543042" y="3864253"/>
            <a:ext cx="5322181" cy="938999"/>
          </a:xfrm>
          <a:prstGeom prst="roundRect">
            <a:avLst>
              <a:gd name="adj" fmla="val 5810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bãi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đỗ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tìm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rgbClr val="384653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69CCF-FB58-4529-D64D-A54BEF11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" y="0"/>
            <a:ext cx="9139277" cy="5143500"/>
          </a:xfrm>
          <a:prstGeom prst="rect">
            <a:avLst/>
          </a:prstGeo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0233D42-6059-397C-DFA6-98F88889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85" y="8558"/>
            <a:ext cx="8737271" cy="411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B36AA-5086-5432-B3AA-48405F69E597}"/>
              </a:ext>
            </a:extLst>
          </p:cNvPr>
          <p:cNvSpPr txBox="1"/>
          <p:nvPr/>
        </p:nvSpPr>
        <p:spPr>
          <a:xfrm>
            <a:off x="298026" y="8558"/>
            <a:ext cx="2092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Giám Sát Camera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0CF94-17AB-91C5-2954-1FBE26C9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79" y="939226"/>
            <a:ext cx="2886301" cy="352174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4FCBF2A-424C-EAEA-810C-A4BA33CF6B98}"/>
              </a:ext>
            </a:extLst>
          </p:cNvPr>
          <p:cNvSpPr/>
          <p:nvPr/>
        </p:nvSpPr>
        <p:spPr>
          <a:xfrm>
            <a:off x="4238036" y="1083065"/>
            <a:ext cx="4378440" cy="272544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8FBFA2-4418-CFBE-CDEC-19E3BC5B49DD}"/>
              </a:ext>
            </a:extLst>
          </p:cNvPr>
          <p:cNvSpPr txBox="1"/>
          <p:nvPr/>
        </p:nvSpPr>
        <p:spPr>
          <a:xfrm>
            <a:off x="4091092" y="1476290"/>
            <a:ext cx="4267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Người dùng nhập IP → app tạo kết nối WebSocket bằng thư viện OkHttpClient.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Khi ESP32-CAM gửi chuỗi ảnh (Base64), app giải mã và hiển thị lên </a:t>
            </a:r>
          </a:p>
        </p:txBody>
      </p:sp>
    </p:spTree>
    <p:extLst>
      <p:ext uri="{BB962C8B-B14F-4D97-AF65-F5344CB8AC3E}">
        <p14:creationId xmlns:p14="http://schemas.microsoft.com/office/powerpoint/2010/main" val="367509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6402" y="-96439"/>
            <a:ext cx="2722586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Tìm kiếm lịch sử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7081415-B798-A467-FB45-4B1441E93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72" y="457346"/>
            <a:ext cx="2245954" cy="47132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7CD739-EA39-F95A-3861-E6A96923B048}"/>
              </a:ext>
            </a:extLst>
          </p:cNvPr>
          <p:cNvSpPr txBox="1"/>
          <p:nvPr/>
        </p:nvSpPr>
        <p:spPr>
          <a:xfrm>
            <a:off x="480907" y="611304"/>
            <a:ext cx="5364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Mô tả: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Hiển thị toàn bộ danh sách bản ghi xe ra/vào được lưu trong Firebase, sắp xếp theo thời gian mới nhất trước.</a:t>
            </a:r>
          </a:p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Đọc Dữ Liệu: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Truy cập node "lichsu" trên Firebase Realtime Database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Hiển Thị:</a:t>
            </a:r>
            <a:r>
              <a:rPr lang="en-US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RecyclerView với thông tin biển số, vị trí, thời gian vào/ra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D3ACFCC-0E9D-3202-87ED-9AB99F03063E}"/>
              </a:ext>
            </a:extLst>
          </p:cNvPr>
          <p:cNvSpPr/>
          <p:nvPr/>
        </p:nvSpPr>
        <p:spPr>
          <a:xfrm>
            <a:off x="225940" y="2708658"/>
            <a:ext cx="6142203" cy="19175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com.google.firabase.database,androidx.recyclerview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Firebase: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mDatabase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FirebaseDatabase.getInstance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getReference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().child("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lichsu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");</a:t>
            </a:r>
          </a:p>
          <a:p>
            <a:pPr lvl="0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RecyclerView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8A9ED2-D91B-E9E8-5F85-7800C4135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B66C74E-9D22-2E44-422B-E9822F638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714C348-66A2-0F66-52A8-BE437DCB4A68}"/>
              </a:ext>
            </a:extLst>
          </p:cNvPr>
          <p:cNvSpPr/>
          <p:nvPr/>
        </p:nvSpPr>
        <p:spPr>
          <a:xfrm>
            <a:off x="176402" y="-96439"/>
            <a:ext cx="4659758" cy="62324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tìm kiếm lịch sử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9D2A0D-69BD-C258-C179-1582550E7A54}"/>
              </a:ext>
            </a:extLst>
          </p:cNvPr>
          <p:cNvSpPr txBox="1"/>
          <p:nvPr/>
        </p:nvSpPr>
        <p:spPr>
          <a:xfrm>
            <a:off x="501487" y="513114"/>
            <a:ext cx="5811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200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Chức Năng: </a:t>
            </a:r>
            <a:r>
              <a:rPr lang="en-US" sz="22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Cho phép người quản lý lọc và thống kê lịch sử chi tiết theo nhiều tiêu chí khác nhau</a:t>
            </a:r>
            <a:endParaRPr kumimoji="0" lang="en-US" sz="2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6A4FC87-E6E2-93B3-9463-C5C8767B2B85}"/>
              </a:ext>
            </a:extLst>
          </p:cNvPr>
          <p:cNvSpPr/>
          <p:nvPr/>
        </p:nvSpPr>
        <p:spPr>
          <a:xfrm>
            <a:off x="78813" y="1314616"/>
            <a:ext cx="3122506" cy="164113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3FF8A-5CB1-C8BB-4089-9C599F7EA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817" y="342105"/>
            <a:ext cx="2435273" cy="4694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2A8240-63BB-C242-94C5-1065324FF547}"/>
              </a:ext>
            </a:extLst>
          </p:cNvPr>
          <p:cNvSpPr txBox="1"/>
          <p:nvPr/>
        </p:nvSpPr>
        <p:spPr>
          <a:xfrm>
            <a:off x="645497" y="1454439"/>
            <a:ext cx="18829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Vị Trí Đỗ Xe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98681B-F1FF-0C51-BBE4-9B9FD3D3D0BC}"/>
              </a:ext>
            </a:extLst>
          </p:cNvPr>
          <p:cNvSpPr txBox="1"/>
          <p:nvPr/>
        </p:nvSpPr>
        <p:spPr>
          <a:xfrm>
            <a:off x="310800" y="1885932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Lọc theo từng vị trí (S1,S2,..,S10) hoặc tất cả vị trí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761BE2-738D-7327-0C00-4F8351E81593}"/>
              </a:ext>
            </a:extLst>
          </p:cNvPr>
          <p:cNvSpPr/>
          <p:nvPr/>
        </p:nvSpPr>
        <p:spPr>
          <a:xfrm>
            <a:off x="3474210" y="1276653"/>
            <a:ext cx="3272029" cy="16790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5A7F3C-FA06-A704-0F7D-B6470E61AC11}"/>
              </a:ext>
            </a:extLst>
          </p:cNvPr>
          <p:cNvSpPr/>
          <p:nvPr/>
        </p:nvSpPr>
        <p:spPr>
          <a:xfrm>
            <a:off x="78813" y="3084688"/>
            <a:ext cx="3122506" cy="173717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AD2767-6144-D463-C0C3-6CDD5A543D3C}"/>
              </a:ext>
            </a:extLst>
          </p:cNvPr>
          <p:cNvSpPr/>
          <p:nvPr/>
        </p:nvSpPr>
        <p:spPr>
          <a:xfrm>
            <a:off x="3459481" y="3084689"/>
            <a:ext cx="3286758" cy="173717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254947-322F-B67E-8B96-B9374A3BAAAE}"/>
              </a:ext>
            </a:extLst>
          </p:cNvPr>
          <p:cNvSpPr txBox="1"/>
          <p:nvPr/>
        </p:nvSpPr>
        <p:spPr>
          <a:xfrm>
            <a:off x="3555432" y="1320138"/>
            <a:ext cx="2757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Khoảng Thời Gian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8BD9A-2B01-2C8D-CB07-2231DAC6B196}"/>
              </a:ext>
            </a:extLst>
          </p:cNvPr>
          <p:cNvSpPr txBox="1"/>
          <p:nvPr/>
        </p:nvSpPr>
        <p:spPr>
          <a:xfrm>
            <a:off x="3459481" y="1647100"/>
            <a:ext cx="3359572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DatePickerDialog &amp; TimePickerDialog chọn ngày–giờ từ/đến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8D6719-9462-1E5B-0A02-05F677165B7B}"/>
              </a:ext>
            </a:extLst>
          </p:cNvPr>
          <p:cNvSpPr txBox="1"/>
          <p:nvPr/>
        </p:nvSpPr>
        <p:spPr>
          <a:xfrm>
            <a:off x="752456" y="3197772"/>
            <a:ext cx="1937173" cy="447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Biển Số Xe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E4471-9E3C-45AE-48BE-C8A2CD8B4659}"/>
              </a:ext>
            </a:extLst>
          </p:cNvPr>
          <p:cNvSpPr txBox="1"/>
          <p:nvPr/>
        </p:nvSpPr>
        <p:spPr>
          <a:xfrm>
            <a:off x="368069" y="3658363"/>
            <a:ext cx="2705946" cy="84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kiếm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cụ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biển</a:t>
            </a:r>
            <a:r>
              <a:rPr lang="en-US" sz="2000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 </a:t>
            </a:r>
            <a:r>
              <a:rPr lang="en-US" sz="2000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số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E3AB54-48EB-AD0E-EE15-B7356249EE8D}"/>
              </a:ext>
            </a:extLst>
          </p:cNvPr>
          <p:cNvSpPr txBox="1"/>
          <p:nvPr/>
        </p:nvSpPr>
        <p:spPr>
          <a:xfrm>
            <a:off x="3928838" y="3160372"/>
            <a:ext cx="2275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333F70"/>
                </a:solidFill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Thống Kê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861367-44D6-3820-EBB9-5DD29A0669CE}"/>
              </a:ext>
            </a:extLst>
          </p:cNvPr>
          <p:cNvSpPr txBox="1"/>
          <p:nvPr/>
        </p:nvSpPr>
        <p:spPr>
          <a:xfrm>
            <a:off x="3619779" y="3666942"/>
            <a:ext cx="29780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Hiển thị tổng số xe vào &amp; xe đã rời trong khoảng thời gian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09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7C344-8DF3-5ACE-E0D7-B869B1E0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678"/>
            <a:ext cx="9139277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C14D5-4BB7-DE09-5481-321B54EBB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49" y="430158"/>
            <a:ext cx="2392832" cy="4678422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270BB085-B8D1-22EE-00EE-00DD7B7F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8"/>
            <a:ext cx="8737271" cy="411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C1CD98-D96B-E094-8605-2AF3D1D289F4}"/>
              </a:ext>
            </a:extLst>
          </p:cNvPr>
          <p:cNvSpPr txBox="1"/>
          <p:nvPr/>
        </p:nvSpPr>
        <p:spPr>
          <a:xfrm>
            <a:off x="345440" y="-292103"/>
            <a:ext cx="3156373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50"/>
              </a:lnSpc>
            </a:pPr>
            <a:r>
              <a:rPr lang="en-US" b="1">
                <a:latin typeface="Times New Roman" panose="02020603050405020304" pitchFamily="18" charset="0"/>
                <a:ea typeface="Host Grotesk Medium" pitchFamily="34" charset="-122"/>
                <a:cs typeface="Times New Roman" panose="02020603050405020304" pitchFamily="18" charset="0"/>
              </a:rPr>
              <a:t>Xuất Dữ Liệu Và Báo Cáo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DFAE6D-AE07-3907-24EC-A0DE1529AE3D}"/>
              </a:ext>
            </a:extLst>
          </p:cNvPr>
          <p:cNvSpPr txBox="1"/>
          <p:nvPr/>
        </p:nvSpPr>
        <p:spPr>
          <a:xfrm>
            <a:off x="433494" y="473609"/>
            <a:ext cx="5161280" cy="84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Vị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Trí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màn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"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".</a:t>
            </a:r>
          </a:p>
          <a:p>
            <a:pPr>
              <a:lnSpc>
                <a:spcPts val="3100"/>
              </a:lnSpc>
            </a:pP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Công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nghệ</a:t>
            </a:r>
            <a:r>
              <a:rPr lang="en-US" b="1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Thư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viện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jExcel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API (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jxl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71838B44-C402-0A30-7AAB-D94682018982}"/>
              </a:ext>
            </a:extLst>
          </p:cNvPr>
          <p:cNvSpPr/>
          <p:nvPr/>
        </p:nvSpPr>
        <p:spPr>
          <a:xfrm>
            <a:off x="115147" y="1474383"/>
            <a:ext cx="2852780" cy="1478474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DAC899-B28B-83F7-BE6D-0C7B71D01CFA}"/>
              </a:ext>
            </a:extLst>
          </p:cNvPr>
          <p:cNvSpPr txBox="1"/>
          <p:nvPr/>
        </p:nvSpPr>
        <p:spPr>
          <a:xfrm>
            <a:off x="1059053" y="1474383"/>
            <a:ext cx="109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B1AB7B-72C9-DEF0-1312-6243FE4BD9F7}"/>
              </a:ext>
            </a:extLst>
          </p:cNvPr>
          <p:cNvSpPr txBox="1"/>
          <p:nvPr/>
        </p:nvSpPr>
        <p:spPr>
          <a:xfrm>
            <a:off x="182880" y="1752528"/>
            <a:ext cx="2785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Lấy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lọc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currentResults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bị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">
            <a:extLst>
              <a:ext uri="{FF2B5EF4-FFF2-40B4-BE49-F238E27FC236}">
                <a16:creationId xmlns:a16="http://schemas.microsoft.com/office/drawing/2014/main" id="{5FB36335-C193-764D-EF6F-52B4789AA09E}"/>
              </a:ext>
            </a:extLst>
          </p:cNvPr>
          <p:cNvSpPr/>
          <p:nvPr/>
        </p:nvSpPr>
        <p:spPr>
          <a:xfrm>
            <a:off x="3082042" y="1454835"/>
            <a:ext cx="3274791" cy="1498022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40CD1690-F6FE-17F2-77D6-C1146A20D1A0}"/>
              </a:ext>
            </a:extLst>
          </p:cNvPr>
          <p:cNvSpPr/>
          <p:nvPr/>
        </p:nvSpPr>
        <p:spPr>
          <a:xfrm>
            <a:off x="1112035" y="3070469"/>
            <a:ext cx="4246880" cy="1514538"/>
          </a:xfrm>
          <a:prstGeom prst="roundRect">
            <a:avLst>
              <a:gd name="adj" fmla="val 5611"/>
            </a:avLst>
          </a:prstGeom>
          <a:solidFill>
            <a:schemeClr val="accent1">
              <a:lumMod val="40000"/>
              <a:lumOff val="60000"/>
            </a:schemeClr>
          </a:solidFill>
          <a:ln w="15240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  <p:txBody>
          <a:bodyPr/>
          <a:lstStyle/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6745B-E747-85A5-012A-4AA08A5B252C}"/>
              </a:ext>
            </a:extLst>
          </p:cNvPr>
          <p:cNvSpPr txBox="1"/>
          <p:nvPr/>
        </p:nvSpPr>
        <p:spPr>
          <a:xfrm>
            <a:off x="4296649" y="1474383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0AEC0-1C26-4131-00D5-06DDF0107988}"/>
              </a:ext>
            </a:extLst>
          </p:cNvPr>
          <p:cNvSpPr txBox="1"/>
          <p:nvPr/>
        </p:nvSpPr>
        <p:spPr>
          <a:xfrm>
            <a:off x="3100242" y="1754587"/>
            <a:ext cx="3256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File</a:t>
            </a:r>
          </a:p>
          <a:p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File .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xls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Biển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Vị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trí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thái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ADF8BA-C2B1-B2A0-F7BF-FD8AE6DD7E66}"/>
              </a:ext>
            </a:extLst>
          </p:cNvPr>
          <p:cNvSpPr txBox="1"/>
          <p:nvPr/>
        </p:nvSpPr>
        <p:spPr>
          <a:xfrm>
            <a:off x="2356032" y="3070468"/>
            <a:ext cx="1555684" cy="366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71BD6-D5A1-6BB6-CC27-A5638D6492E6}"/>
              </a:ext>
            </a:extLst>
          </p:cNvPr>
          <p:cNvSpPr txBox="1"/>
          <p:nvPr/>
        </p:nvSpPr>
        <p:spPr>
          <a:xfrm>
            <a:off x="1112035" y="3384677"/>
            <a:ext cx="4246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Lưu</a:t>
            </a:r>
            <a:r>
              <a:rPr lang="en-US" b="1" dirty="0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 &amp; Chia </a:t>
            </a:r>
            <a:r>
              <a:rPr lang="en-US" b="1" dirty="0" err="1">
                <a:latin typeface="Times New Roman" panose="02020603050405020304" pitchFamily="18" charset="0"/>
                <a:ea typeface="Unbounded Bold" pitchFamily="34" charset="-122"/>
                <a:cs typeface="Times New Roman" panose="02020603050405020304" pitchFamily="18" charset="0"/>
              </a:rPr>
              <a:t>Sẻ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Documents/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BaiDoXe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FileProvider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Intent.ACTION_SEND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chia </a:t>
            </a:r>
            <a:r>
              <a:rPr lang="en-US" dirty="0" err="1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sẻ</a:t>
            </a:r>
            <a:r>
              <a:rPr lang="en-US" dirty="0">
                <a:latin typeface="Times New Roman" panose="02020603050405020304" pitchFamily="18" charset="0"/>
                <a:ea typeface="Open Sans" pitchFamily="34" charset="-122"/>
                <a:cs typeface="Times New Roman" panose="02020603050405020304" pitchFamily="18" charset="0"/>
              </a:rPr>
              <a:t> qua Gmail, Drive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1922" y="1150833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04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31230" y="267196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Thiết kế chế tạo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02052" y="446521"/>
            <a:ext cx="3739896" cy="85478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vi-VN" sz="4032" b="1">
                <a:solidFill>
                  <a:srgbClr val="FFFFFF"/>
                </a:solidFill>
                <a:latin typeface="+mj-lt"/>
                <a:ea typeface="Noto Sans SC" pitchFamily="34" charset="-122"/>
                <a:cs typeface="Noto Sans SC" pitchFamily="34" charset="-120"/>
              </a:rPr>
              <a:t>NỘI DUNG</a:t>
            </a:r>
            <a:endParaRPr lang="en-US" sz="1440"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9A1F80-FDD2-7CF1-D746-0712D0441BA3}"/>
              </a:ext>
            </a:extLst>
          </p:cNvPr>
          <p:cNvGrpSpPr/>
          <p:nvPr/>
        </p:nvGrpSpPr>
        <p:grpSpPr>
          <a:xfrm>
            <a:off x="448142" y="2068389"/>
            <a:ext cx="4507820" cy="641714"/>
            <a:chOff x="707833" y="2137688"/>
            <a:chExt cx="4298637" cy="641714"/>
          </a:xfrm>
        </p:grpSpPr>
        <p:sp>
          <p:nvSpPr>
            <p:cNvPr id="3" name="Text 1"/>
            <p:cNvSpPr/>
            <p:nvPr/>
          </p:nvSpPr>
          <p:spPr>
            <a:xfrm>
              <a:off x="1266574" y="2242844"/>
              <a:ext cx="3739896" cy="42976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Tổng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quan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về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vi-VN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hệ thống quản lí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bãi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đỗ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xe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thông</a:t>
              </a:r>
              <a:r>
                <a:rPr lang="en-US" sz="2000" dirty="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minh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07833" y="2137688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01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5853DD-3DE8-E895-189E-734516F35DEC}"/>
              </a:ext>
            </a:extLst>
          </p:cNvPr>
          <p:cNvGrpSpPr/>
          <p:nvPr/>
        </p:nvGrpSpPr>
        <p:grpSpPr>
          <a:xfrm>
            <a:off x="5037472" y="2055671"/>
            <a:ext cx="3894170" cy="652358"/>
            <a:chOff x="4541083" y="2137688"/>
            <a:chExt cx="3894170" cy="652358"/>
          </a:xfrm>
        </p:grpSpPr>
        <p:sp>
          <p:nvSpPr>
            <p:cNvPr id="5" name="Text 3"/>
            <p:cNvSpPr/>
            <p:nvPr/>
          </p:nvSpPr>
          <p:spPr>
            <a:xfrm>
              <a:off x="5099303" y="2256560"/>
              <a:ext cx="3335950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vi-VN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Nguyên lý cảm biến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4541083" y="2137688"/>
              <a:ext cx="713232" cy="652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02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E537CB-FC95-30D7-1490-3635630651B2}"/>
              </a:ext>
            </a:extLst>
          </p:cNvPr>
          <p:cNvGrpSpPr/>
          <p:nvPr/>
        </p:nvGrpSpPr>
        <p:grpSpPr>
          <a:xfrm>
            <a:off x="448142" y="2833837"/>
            <a:ext cx="3894605" cy="641714"/>
            <a:chOff x="707918" y="2828975"/>
            <a:chExt cx="3894605" cy="641714"/>
          </a:xfrm>
        </p:grpSpPr>
        <p:sp>
          <p:nvSpPr>
            <p:cNvPr id="7" name="Text 5"/>
            <p:cNvSpPr/>
            <p:nvPr/>
          </p:nvSpPr>
          <p:spPr>
            <a:xfrm>
              <a:off x="1267052" y="2947847"/>
              <a:ext cx="3335471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Ứng dụng điều khiển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 6"/>
            <p:cNvSpPr/>
            <p:nvPr/>
          </p:nvSpPr>
          <p:spPr>
            <a:xfrm>
              <a:off x="707918" y="2828975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03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5E59A3-8BBB-C632-F0EA-2D51BC108577}"/>
              </a:ext>
            </a:extLst>
          </p:cNvPr>
          <p:cNvGrpSpPr/>
          <p:nvPr/>
        </p:nvGrpSpPr>
        <p:grpSpPr>
          <a:xfrm>
            <a:off x="5037472" y="2828975"/>
            <a:ext cx="3962674" cy="652358"/>
            <a:chOff x="5037472" y="2828975"/>
            <a:chExt cx="3962674" cy="652358"/>
          </a:xfrm>
        </p:grpSpPr>
        <p:sp>
          <p:nvSpPr>
            <p:cNvPr id="9" name="Text 7"/>
            <p:cNvSpPr/>
            <p:nvPr/>
          </p:nvSpPr>
          <p:spPr>
            <a:xfrm>
              <a:off x="5663282" y="2947847"/>
              <a:ext cx="3336864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Thiết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kế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chế</a:t>
              </a: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 </a:t>
              </a:r>
              <a:r>
                <a:rPr lang="en-US" sz="2000" err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tạo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5037472" y="2828975"/>
              <a:ext cx="713232" cy="652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04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548FA-F3CA-DC9C-8F7F-81A5EEB0D742}"/>
              </a:ext>
            </a:extLst>
          </p:cNvPr>
          <p:cNvGrpSpPr/>
          <p:nvPr/>
        </p:nvGrpSpPr>
        <p:grpSpPr>
          <a:xfrm>
            <a:off x="2995017" y="3639134"/>
            <a:ext cx="3894605" cy="641714"/>
            <a:chOff x="707918" y="3520262"/>
            <a:chExt cx="3894605" cy="641714"/>
          </a:xfrm>
        </p:grpSpPr>
        <p:sp>
          <p:nvSpPr>
            <p:cNvPr id="11" name="Text 9"/>
            <p:cNvSpPr/>
            <p:nvPr/>
          </p:nvSpPr>
          <p:spPr>
            <a:xfrm>
              <a:off x="1266658" y="3639134"/>
              <a:ext cx="3335865" cy="402336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Kết quả và đánh giá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07918" y="3520262"/>
              <a:ext cx="713232" cy="64171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8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05</a:t>
              </a:r>
              <a:endParaRPr 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28753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Quá trình lắp ráp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901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257CE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04842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504386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0178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409655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66105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257CE5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56631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6828200" y="1187692"/>
            <a:ext cx="0" cy="3660054"/>
          </a:xfrm>
          <a:custGeom>
            <a:avLst/>
            <a:gdLst/>
            <a:ahLst/>
            <a:cxnLst/>
            <a:rect l="l" t="t" r="r" b="b"/>
            <a:pathLst>
              <a:path h="3660054">
                <a:moveTo>
                  <a:pt x="0" y="0"/>
                </a:moveTo>
                <a:moveTo>
                  <a:pt x="0" y="0"/>
                </a:moveTo>
                <a:lnTo>
                  <a:pt x="0" y="3660054"/>
                </a:lnTo>
              </a:path>
            </a:pathLst>
          </a:custGeom>
          <a:noFill/>
          <a:ln w="19736">
            <a:solidFill>
              <a:srgbClr val="0178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733469" y="1096096"/>
            <a:ext cx="189462" cy="189462"/>
          </a:xfrm>
          <a:custGeom>
            <a:avLst/>
            <a:gdLst/>
            <a:ahLst/>
            <a:cxnLst/>
            <a:rect l="l" t="t" r="r" b="b"/>
            <a:pathLst>
              <a:path w="189462" h="189462">
                <a:moveTo>
                  <a:pt x="94731" y="0"/>
                </a:moveTo>
                <a:moveTo>
                  <a:pt x="94731" y="0"/>
                </a:moveTo>
                <a:cubicBezTo>
                  <a:pt x="147014" y="0"/>
                  <a:pt x="189462" y="42448"/>
                  <a:pt x="189462" y="94731"/>
                </a:cubicBezTo>
                <a:cubicBezTo>
                  <a:pt x="189462" y="147014"/>
                  <a:pt x="147014" y="189462"/>
                  <a:pt x="94731" y="189462"/>
                </a:cubicBezTo>
                <a:cubicBezTo>
                  <a:pt x="42448" y="189462"/>
                  <a:pt x="0" y="147014"/>
                  <a:pt x="0" y="94731"/>
                </a:cubicBezTo>
                <a:cubicBezTo>
                  <a:pt x="0" y="42448"/>
                  <a:pt x="42448" y="0"/>
                  <a:pt x="94731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84831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Xây dựng mô hình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00589" y="1852503"/>
            <a:ext cx="2127086" cy="102335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Thiết kế khung bãi đỗ xe và lắp đặt các linh kiện điện tử.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615405" y="1380883"/>
            <a:ext cx="1953132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0178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linh kiện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596900" y="1752450"/>
            <a:ext cx="2020431" cy="13003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Thử nghiệm hoạt động của cảm biến và các thiết bị điều khiển.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4646295" y="1285558"/>
            <a:ext cx="2196660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257CE5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Kết nối hệ thống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4736618" y="1606536"/>
            <a:ext cx="1953132" cy="130035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Tích hợp Firebase và thiết lập giao tiếp </a:t>
            </a:r>
            <a:r>
              <a:rPr lang="en-US" err="1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giữa</a:t>
            </a: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 </a:t>
            </a:r>
            <a:r>
              <a:rPr lang="en-US" err="1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các</a:t>
            </a: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 thành phần.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765317" y="1298438"/>
            <a:ext cx="2400847" cy="42258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0178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Hoàn thiện mô hình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859977" y="1708143"/>
            <a:ext cx="2257974" cy="102335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>
                <a:solidFill>
                  <a:srgbClr val="00070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Lắp ráp cuối cùng và kiểm tra toàn bộ hệ thống.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1A0EA8-547C-60BC-169B-9E51B37A96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68" y="3003023"/>
            <a:ext cx="2030552" cy="186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3559F6-0122-E3D5-3985-FD8DF70A1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3960" y="2971314"/>
            <a:ext cx="1850979" cy="18764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90EFCC-457D-A26F-D379-0D5ABB73D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864202" y="2909105"/>
            <a:ext cx="1855578" cy="18976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9692561-CC05-D86A-1F96-8131E0E433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919" y="2906892"/>
            <a:ext cx="2196660" cy="1869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5518" y="1269081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05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73190" y="2527182"/>
            <a:ext cx="4584374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quả và đánh giá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1250" y="43944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ESP32CAM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46080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39813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668379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8" name="Shape 5"/>
          <p:cNvSpPr/>
          <p:nvPr/>
        </p:nvSpPr>
        <p:spPr>
          <a:xfrm>
            <a:off x="2436125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178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2436202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2442267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1" name="Text 8"/>
          <p:cNvSpPr/>
          <p:nvPr/>
        </p:nvSpPr>
        <p:spPr>
          <a:xfrm>
            <a:off x="3864565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2" name="Shape 9"/>
          <p:cNvSpPr/>
          <p:nvPr/>
        </p:nvSpPr>
        <p:spPr>
          <a:xfrm>
            <a:off x="4632312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632312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638454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5" name="Text 12"/>
          <p:cNvSpPr/>
          <p:nvPr/>
        </p:nvSpPr>
        <p:spPr>
          <a:xfrm>
            <a:off x="6060752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6" name="Shape 13"/>
          <p:cNvSpPr/>
          <p:nvPr/>
        </p:nvSpPr>
        <p:spPr>
          <a:xfrm>
            <a:off x="6828499" y="1150900"/>
            <a:ext cx="2063154" cy="3520929"/>
          </a:xfrm>
          <a:custGeom>
            <a:avLst/>
            <a:gdLst/>
            <a:ahLst/>
            <a:cxnLst/>
            <a:rect l="l" t="t" r="r" b="b"/>
            <a:pathLst>
              <a:path w="2063154" h="3520929">
                <a:moveTo>
                  <a:pt x="0" y="0"/>
                </a:moveTo>
                <a:moveTo>
                  <a:pt x="0" y="0"/>
                </a:moveTo>
                <a:lnTo>
                  <a:pt x="2063154" y="0"/>
                </a:lnTo>
                <a:lnTo>
                  <a:pt x="2063154" y="3520929"/>
                </a:lnTo>
                <a:lnTo>
                  <a:pt x="0" y="3520929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178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828499" y="1017993"/>
            <a:ext cx="2075688" cy="585216"/>
          </a:xfrm>
          <a:custGeom>
            <a:avLst/>
            <a:gdLst/>
            <a:ahLst/>
            <a:cxnLst/>
            <a:rect l="l" t="t" r="r" b="b"/>
            <a:pathLst>
              <a:path w="2075688" h="585216">
                <a:moveTo>
                  <a:pt x="0" y="0"/>
                </a:moveTo>
                <a:moveTo>
                  <a:pt x="0" y="0"/>
                </a:moveTo>
                <a:lnTo>
                  <a:pt x="2075688" y="0"/>
                </a:lnTo>
                <a:lnTo>
                  <a:pt x="2075688" y="585216"/>
                </a:lnTo>
                <a:lnTo>
                  <a:pt x="0" y="585216"/>
                </a:ln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834641" y="3954632"/>
            <a:ext cx="635122" cy="4289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19" name="Text 16"/>
          <p:cNvSpPr/>
          <p:nvPr/>
        </p:nvSpPr>
        <p:spPr>
          <a:xfrm>
            <a:off x="8256939" y="3788613"/>
            <a:ext cx="479266" cy="787811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/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endParaRPr lang="en-US" sz="1440"/>
          </a:p>
        </p:txBody>
      </p:sp>
      <p:sp>
        <p:nvSpPr>
          <p:cNvPr id="20" name="Text 17"/>
          <p:cNvSpPr/>
          <p:nvPr/>
        </p:nvSpPr>
        <p:spPr>
          <a:xfrm>
            <a:off x="246080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kết nối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246080" y="1645982"/>
            <a:ext cx="206315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Xác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nhận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ESP32-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CAM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hoạt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động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và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nối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mạng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ổn</a:t>
            </a: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000" err="1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định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2436125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camera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2436125" y="1645982"/>
            <a:ext cx="2063154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Đảm bảo camera chụp hình rõ nét và truyền dữ liệu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638454" y="1026102"/>
            <a:ext cx="2057012" cy="56600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Đo khoảng cách</a:t>
            </a:r>
          </a:p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nhận diện</a:t>
            </a:r>
            <a:endParaRPr 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4632312" y="1645982"/>
            <a:ext cx="2063154" cy="142346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khả năng nhận diện biển số theo từng khoảng cách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6828499" y="1127943"/>
            <a:ext cx="2063154" cy="3657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ctr"/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Truyền dữ liệu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828499" y="1645982"/>
            <a:ext cx="2063154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Xác nhận dữ liệu gửi đến APP thành công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77572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45085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Kiểm tra cảm biến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86" y="973100"/>
            <a:ext cx="4209837" cy="170108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877" y="973100"/>
            <a:ext cx="4209837" cy="170108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86" y="2853664"/>
            <a:ext cx="4209898" cy="1700784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0425" y="2853664"/>
            <a:ext cx="4209898" cy="1700784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>
            <a:off x="3787325" y="1969030"/>
            <a:ext cx="1569350" cy="1569350"/>
          </a:xfrm>
          <a:custGeom>
            <a:avLst/>
            <a:gdLst/>
            <a:ahLst/>
            <a:cxnLst/>
            <a:rect l="l" t="t" r="r" b="b"/>
            <a:pathLst>
              <a:path w="1569350" h="1569350">
                <a:moveTo>
                  <a:pt x="784675" y="0"/>
                </a:moveTo>
                <a:moveTo>
                  <a:pt x="784675" y="0"/>
                </a:moveTo>
                <a:cubicBezTo>
                  <a:pt x="1217749" y="0"/>
                  <a:pt x="1569350" y="351601"/>
                  <a:pt x="1569350" y="784675"/>
                </a:cubicBezTo>
                <a:cubicBezTo>
                  <a:pt x="1569350" y="1217749"/>
                  <a:pt x="1217749" y="1569350"/>
                  <a:pt x="784675" y="1569350"/>
                </a:cubicBezTo>
                <a:cubicBezTo>
                  <a:pt x="351601" y="1569350"/>
                  <a:pt x="0" y="1217749"/>
                  <a:pt x="0" y="784675"/>
                </a:cubicBezTo>
                <a:cubicBezTo>
                  <a:pt x="0" y="351601"/>
                  <a:pt x="351601" y="0"/>
                  <a:pt x="784675" y="0"/>
                </a:cubicBezTo>
                <a:close/>
              </a:path>
            </a:pathLst>
          </a:custGeom>
          <a:solidFill>
            <a:srgbClr val="FFFFFF"/>
          </a:solidFill>
          <a:ln w="19050">
            <a:solidFill>
              <a:srgbClr val="257C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2"/>
          <p:cNvSpPr/>
          <p:nvPr/>
        </p:nvSpPr>
        <p:spPr>
          <a:xfrm>
            <a:off x="366908" y="1083974"/>
            <a:ext cx="4002593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cảm biến hồng ngoại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3"/>
          <p:cNvSpPr/>
          <p:nvPr/>
        </p:nvSpPr>
        <p:spPr>
          <a:xfrm>
            <a:off x="375816" y="1504324"/>
            <a:ext cx="3620176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Đo khoảng cách phát hiện vật thể và độ chính xác theo từng khoảng cách 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4"/>
          <p:cNvSpPr/>
          <p:nvPr/>
        </p:nvSpPr>
        <p:spPr>
          <a:xfrm>
            <a:off x="4670877" y="1083974"/>
            <a:ext cx="4050449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Đánh giá độ ổn định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4670877" y="1589172"/>
            <a:ext cx="4050449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hoạt động liên tục trong nhiều điều kiện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6"/>
          <p:cNvSpPr/>
          <p:nvPr/>
        </p:nvSpPr>
        <p:spPr>
          <a:xfrm>
            <a:off x="366908" y="2954248"/>
            <a:ext cx="3400597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Hiệu chuẩn thiết bị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386728" y="3414018"/>
            <a:ext cx="3400597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Điều chỉnh ngưỡng phát hiện phù hợp với môi trường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5356675" y="2954248"/>
            <a:ext cx="3364651" cy="500137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Xác minh tín hiệu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4939341" y="3414018"/>
            <a:ext cx="3781985" cy="807913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Times New Roman" panose="02020603050405020304" pitchFamily="18" charset="0"/>
                <a:ea typeface="Noto Sans" pitchFamily="34" charset="-122"/>
                <a:cs typeface="Times New Roman" panose="02020603050405020304" pitchFamily="18" charset="0"/>
              </a:rPr>
              <a:t>Kiểm tra tín hiệu đầu ra và kết nối với ESP32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4658" y="2386364"/>
            <a:ext cx="734683" cy="73468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38684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luận chung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5442" y="2182914"/>
            <a:ext cx="1876429" cy="2189167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5169831" y="2750206"/>
            <a:ext cx="755736" cy="755736"/>
          </a:xfrm>
          <a:custGeom>
            <a:avLst/>
            <a:gdLst/>
            <a:ahLst/>
            <a:cxnLst/>
            <a:rect l="l" t="t" r="r" b="b"/>
            <a:pathLst>
              <a:path w="755736" h="755736">
                <a:moveTo>
                  <a:pt x="377868" y="0"/>
                </a:moveTo>
                <a:moveTo>
                  <a:pt x="377868" y="0"/>
                </a:moveTo>
                <a:cubicBezTo>
                  <a:pt x="586419" y="0"/>
                  <a:pt x="755736" y="169317"/>
                  <a:pt x="755736" y="377868"/>
                </a:cubicBezTo>
                <a:cubicBezTo>
                  <a:pt x="755736" y="586419"/>
                  <a:pt x="586419" y="755736"/>
                  <a:pt x="377868" y="755736"/>
                </a:cubicBezTo>
                <a:cubicBezTo>
                  <a:pt x="169317" y="755736"/>
                  <a:pt x="0" y="586419"/>
                  <a:pt x="0" y="377868"/>
                </a:cubicBezTo>
                <a:cubicBezTo>
                  <a:pt x="0" y="169317"/>
                  <a:pt x="169317" y="0"/>
                  <a:pt x="377868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5252716" y="2182914"/>
            <a:ext cx="887793" cy="887793"/>
          </a:xfrm>
          <a:custGeom>
            <a:avLst/>
            <a:gdLst/>
            <a:ahLst/>
            <a:cxnLst/>
            <a:rect l="l" t="t" r="r" b="b"/>
            <a:pathLst>
              <a:path w="887793" h="887793">
                <a:moveTo>
                  <a:pt x="443896" y="0"/>
                </a:moveTo>
                <a:moveTo>
                  <a:pt x="443896" y="0"/>
                </a:moveTo>
                <a:cubicBezTo>
                  <a:pt x="688890" y="0"/>
                  <a:pt x="887793" y="198903"/>
                  <a:pt x="887793" y="443896"/>
                </a:cubicBezTo>
                <a:cubicBezTo>
                  <a:pt x="887793" y="688890"/>
                  <a:pt x="688890" y="887793"/>
                  <a:pt x="443896" y="887793"/>
                </a:cubicBezTo>
                <a:cubicBezTo>
                  <a:pt x="198903" y="887793"/>
                  <a:pt x="0" y="688890"/>
                  <a:pt x="0" y="443896"/>
                </a:cubicBezTo>
                <a:cubicBezTo>
                  <a:pt x="0" y="198903"/>
                  <a:pt x="198903" y="0"/>
                  <a:pt x="443896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4563656" y="1608559"/>
            <a:ext cx="1122667" cy="1122667"/>
          </a:xfrm>
          <a:custGeom>
            <a:avLst/>
            <a:gdLst/>
            <a:ahLst/>
            <a:cxnLst/>
            <a:rect l="l" t="t" r="r" b="b"/>
            <a:pathLst>
              <a:path w="1122667" h="1122667">
                <a:moveTo>
                  <a:pt x="561334" y="0"/>
                </a:moveTo>
                <a:moveTo>
                  <a:pt x="561334" y="0"/>
                </a:moveTo>
                <a:cubicBezTo>
                  <a:pt x="871142" y="0"/>
                  <a:pt x="1122667" y="251525"/>
                  <a:pt x="1122667" y="561334"/>
                </a:cubicBezTo>
                <a:cubicBezTo>
                  <a:pt x="1122667" y="871142"/>
                  <a:pt x="871142" y="1122667"/>
                  <a:pt x="561334" y="1122667"/>
                </a:cubicBezTo>
                <a:cubicBezTo>
                  <a:pt x="251525" y="1122667"/>
                  <a:pt x="0" y="871142"/>
                  <a:pt x="0" y="561334"/>
                </a:cubicBezTo>
                <a:cubicBezTo>
                  <a:pt x="0" y="251525"/>
                  <a:pt x="251525" y="0"/>
                  <a:pt x="561334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3414742" y="1320059"/>
            <a:ext cx="1430147" cy="1430147"/>
          </a:xfrm>
          <a:custGeom>
            <a:avLst/>
            <a:gdLst/>
            <a:ahLst/>
            <a:cxnLst/>
            <a:rect l="l" t="t" r="r" b="b"/>
            <a:pathLst>
              <a:path w="1430147" h="1430147">
                <a:moveTo>
                  <a:pt x="715073" y="0"/>
                </a:moveTo>
                <a:moveTo>
                  <a:pt x="715073" y="0"/>
                </a:moveTo>
                <a:cubicBezTo>
                  <a:pt x="1109733" y="0"/>
                  <a:pt x="1430147" y="320414"/>
                  <a:pt x="1430147" y="715073"/>
                </a:cubicBezTo>
                <a:cubicBezTo>
                  <a:pt x="1430147" y="1109733"/>
                  <a:pt x="1109733" y="1430147"/>
                  <a:pt x="715073" y="1430147"/>
                </a:cubicBezTo>
                <a:cubicBezTo>
                  <a:pt x="320414" y="1430147"/>
                  <a:pt x="0" y="1109733"/>
                  <a:pt x="0" y="715073"/>
                </a:cubicBezTo>
                <a:cubicBezTo>
                  <a:pt x="0" y="320414"/>
                  <a:pt x="320414" y="0"/>
                  <a:pt x="715073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3021276" y="2265761"/>
            <a:ext cx="1038181" cy="1038181"/>
          </a:xfrm>
          <a:custGeom>
            <a:avLst/>
            <a:gdLst/>
            <a:ahLst/>
            <a:cxnLst/>
            <a:rect l="l" t="t" r="r" b="b"/>
            <a:pathLst>
              <a:path w="1038181" h="1038181">
                <a:moveTo>
                  <a:pt x="519090" y="0"/>
                </a:moveTo>
                <a:moveTo>
                  <a:pt x="519090" y="0"/>
                </a:moveTo>
                <a:cubicBezTo>
                  <a:pt x="805584" y="0"/>
                  <a:pt x="1038181" y="232597"/>
                  <a:pt x="1038181" y="519090"/>
                </a:cubicBezTo>
                <a:cubicBezTo>
                  <a:pt x="1038181" y="805584"/>
                  <a:pt x="805584" y="1038181"/>
                  <a:pt x="519090" y="1038181"/>
                </a:cubicBezTo>
                <a:cubicBezTo>
                  <a:pt x="232597" y="1038181"/>
                  <a:pt x="0" y="805584"/>
                  <a:pt x="0" y="519090"/>
                </a:cubicBezTo>
                <a:cubicBezTo>
                  <a:pt x="0" y="232597"/>
                  <a:pt x="232597" y="0"/>
                  <a:pt x="519090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214394" y="2494695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440"/>
          </a:p>
        </p:txBody>
      </p:sp>
      <p:sp>
        <p:nvSpPr>
          <p:cNvPr id="11" name="Text 7"/>
          <p:cNvSpPr/>
          <p:nvPr/>
        </p:nvSpPr>
        <p:spPr>
          <a:xfrm>
            <a:off x="3713297" y="1650065"/>
            <a:ext cx="815713" cy="73152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8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440"/>
          </a:p>
        </p:txBody>
      </p:sp>
      <p:sp>
        <p:nvSpPr>
          <p:cNvPr id="12" name="Text 8"/>
          <p:cNvSpPr/>
          <p:nvPr/>
        </p:nvSpPr>
        <p:spPr>
          <a:xfrm>
            <a:off x="4830295" y="1862413"/>
            <a:ext cx="582652" cy="64922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48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440"/>
          </a:p>
        </p:txBody>
      </p:sp>
      <p:sp>
        <p:nvSpPr>
          <p:cNvPr id="13" name="Text 9"/>
          <p:cNvSpPr/>
          <p:nvPr/>
        </p:nvSpPr>
        <p:spPr>
          <a:xfrm>
            <a:off x="5413948" y="2379961"/>
            <a:ext cx="582652" cy="59436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160" b="1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440"/>
          </a:p>
        </p:txBody>
      </p:sp>
      <p:sp>
        <p:nvSpPr>
          <p:cNvPr id="14" name="Text 10"/>
          <p:cNvSpPr/>
          <p:nvPr/>
        </p:nvSpPr>
        <p:spPr>
          <a:xfrm>
            <a:off x="239823" y="984831"/>
            <a:ext cx="3200097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Hoàn thành mục tiêu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239823" y="1479440"/>
            <a:ext cx="3031009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 thống đáp ứng yêu cầu giám sát và quản lý bãi đỗ xe hiệu quả.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5969866" y="993038"/>
            <a:ext cx="293431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Tích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hợp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công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nghệ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768510" y="1437348"/>
            <a:ext cx="3276430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Kết hợp thành công ESP32, cảm biến và ứng dụng di động tạo hệ thống hoàn chỉnh.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222057" y="2947205"/>
            <a:ext cx="293430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Yu Gothic" panose="020B0400000000000000" pitchFamily="34" charset="-128"/>
                <a:cs typeface="Times New Roman" panose="02020603050405020304" pitchFamily="18" charset="0"/>
              </a:rPr>
              <a:t>Khả năng ứng dụng</a:t>
            </a:r>
            <a:endParaRPr lang="en-US" sz="2400">
              <a:latin typeface="Times New Roman" panose="02020603050405020304" pitchFamily="18" charset="0"/>
              <a:ea typeface="Yu Gothic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239824" y="3557871"/>
            <a:ext cx="3031008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Có thể triển khai thực tế tại các bãi đỗ xe công cộng và tòa nhà.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5969866" y="3097073"/>
            <a:ext cx="2934310" cy="56169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Hướng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phát</a:t>
            </a:r>
            <a:r>
              <a:rPr lang="en-US" sz="2400" b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400" b="1" err="1">
                <a:solidFill>
                  <a:srgbClr val="257CE5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triển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969866" y="3557930"/>
            <a:ext cx="2934310" cy="111569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2000">
                <a:solidFill>
                  <a:srgbClr val="00070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Cần nghiên cứu thêm về bảo mật và mở rộng quy mô hệ thống.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345" y="1602442"/>
            <a:ext cx="4313208" cy="87889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4320" b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Thanks！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5034" y="1020760"/>
            <a:ext cx="2227193" cy="1578958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8640" b="1">
                <a:solidFill>
                  <a:srgbClr val="257CE5">
                    <a:alpha val="20000"/>
                  </a:srgbClr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01</a:t>
            </a:r>
            <a:endParaRPr lang="en-US" sz="144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430954" y="2551865"/>
            <a:ext cx="5713046" cy="112864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quan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về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hệ thống quản lí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bãi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đỗ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xe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thông</a:t>
            </a:r>
            <a:r>
              <a:rPr lang="en-US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 </a:t>
            </a:r>
            <a:r>
              <a:rPr lang="vi-VN" sz="2800" b="1" dirty="0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m</a:t>
            </a:r>
            <a:r>
              <a:rPr lang="en-US" sz="2800" b="1" dirty="0" err="1">
                <a:solidFill>
                  <a:srgbClr val="164088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inh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9809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Giới thiệu chung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27" y="2622867"/>
            <a:ext cx="7214467" cy="383085"/>
          </a:xfrm>
          <a:prstGeom prst="rect">
            <a:avLst/>
          </a:prstGeom>
        </p:spPr>
      </p:pic>
      <p:pic>
        <p:nvPicPr>
          <p:cNvPr id="5" name="Image 2" descr="https://oceandoc-ai.obs.ap-southeast-3.myhuaweicloud.com/ppt_list_page/_19052329831_tAzICi1734277295205-04554151634254331.png?authorization=c2ltcGxlLWp3dCBhaz1zcGFya2Rlc2s4MDAwMDAwMDAwMDE7ZXhwPTMzMTEwNzcyOTU7YWxnbz1obWFjLXNoYTI1NjtzaWc9VE1JQ2pYRGJsTHQ1dUl2MHFkRS82bm9jUDdMTGtTOWcrSWhhUUxBclZTbz0=&amp;x_location=7YfmxI7B7uKO7jlRxIftd60YfXD=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04" y="2130386"/>
            <a:ext cx="1368047" cy="1368047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508611" y="2431325"/>
            <a:ext cx="766170" cy="766170"/>
          </a:xfrm>
          <a:custGeom>
            <a:avLst/>
            <a:gdLst/>
            <a:ahLst/>
            <a:cxnLst/>
            <a:rect l="l" t="t" r="r" b="b"/>
            <a:pathLst>
              <a:path w="766170" h="766170">
                <a:moveTo>
                  <a:pt x="383085" y="0"/>
                </a:moveTo>
                <a:moveTo>
                  <a:pt x="383085" y="0"/>
                </a:moveTo>
                <a:cubicBezTo>
                  <a:pt x="594515" y="0"/>
                  <a:pt x="766170" y="171655"/>
                  <a:pt x="766170" y="383085"/>
                </a:cubicBezTo>
                <a:cubicBezTo>
                  <a:pt x="766170" y="594515"/>
                  <a:pt x="594515" y="766170"/>
                  <a:pt x="383085" y="766170"/>
                </a:cubicBezTo>
                <a:cubicBezTo>
                  <a:pt x="171655" y="766170"/>
                  <a:pt x="0" y="594515"/>
                  <a:pt x="0" y="383085"/>
                </a:cubicBezTo>
                <a:cubicBezTo>
                  <a:pt x="0" y="171655"/>
                  <a:pt x="171655" y="0"/>
                  <a:pt x="383085" y="0"/>
                </a:cubic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3" descr="https://oceandoc-ai.obs.ap-southeast-3.myhuaweicloud.com/ppt_list_page/_19052329831_bs9hnv1734277331149-07844994200096957.png?authorization=c2ltcGxlLWp3dCBhaz1zcGFya2Rlc2s4MDAwMDAwMDAwMDE7ZXhwPTMzMTEwNzczMzE7YWxnbz1obWFjLXNoYTI1NjtzaWc9TEJ2RXhqOUpwMU1LcG1uZ3YwZnhvNXpUVlUvbFlkUE9aWGpDUkpEOFU4MD0=&amp;x_location=7YfmxI7B7uKO7jlRxIftd60YfXD=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23" y="2667624"/>
            <a:ext cx="237744" cy="338328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1778839" y="1074548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257CE5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4"/>
          <p:cNvSpPr/>
          <p:nvPr/>
        </p:nvSpPr>
        <p:spPr>
          <a:xfrm>
            <a:off x="5453238" y="1074548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348BF4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5"/>
          <p:cNvSpPr/>
          <p:nvPr/>
        </p:nvSpPr>
        <p:spPr>
          <a:xfrm>
            <a:off x="5755270" y="1000745"/>
            <a:ext cx="3074213" cy="548640"/>
          </a:xfrm>
          <a:custGeom>
            <a:avLst/>
            <a:gdLst/>
            <a:ahLst/>
            <a:cxnLst/>
            <a:rect l="l" t="t" r="r" b="b"/>
            <a:pathLst>
              <a:path w="3074213" h="548640">
                <a:moveTo>
                  <a:pt x="140113" y="0"/>
                </a:moveTo>
                <a:moveTo>
                  <a:pt x="140113" y="0"/>
                </a:moveTo>
                <a:lnTo>
                  <a:pt x="2934100" y="0"/>
                </a:lnTo>
                <a:quadBezTo>
                  <a:pt x="3074213" y="0"/>
                  <a:pt x="3074213" y="140113"/>
                </a:quadBezTo>
                <a:lnTo>
                  <a:pt x="3074213" y="408527"/>
                </a:lnTo>
                <a:quadBezTo>
                  <a:pt x="3074213" y="548640"/>
                  <a:pt x="2934100" y="548640"/>
                </a:quadBezTo>
                <a:lnTo>
                  <a:pt x="140113" y="548640"/>
                </a:lnTo>
                <a:quadBezTo>
                  <a:pt x="0" y="548640"/>
                  <a:pt x="0" y="408527"/>
                </a:quadBezTo>
                <a:lnTo>
                  <a:pt x="0" y="140113"/>
                </a:lnTo>
                <a:quadBezTo>
                  <a:pt x="0" y="0"/>
                  <a:pt x="140113" y="0"/>
                </a:quadBezTo>
                <a:close/>
              </a:path>
            </a:pathLst>
          </a:custGeom>
          <a:solidFill>
            <a:srgbClr val="348B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6"/>
          <p:cNvSpPr/>
          <p:nvPr/>
        </p:nvSpPr>
        <p:spPr>
          <a:xfrm rot="10800000">
            <a:off x="1778839" y="3298729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257CE5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8"/>
          <p:cNvSpPr/>
          <p:nvPr/>
        </p:nvSpPr>
        <p:spPr>
          <a:xfrm rot="10800000">
            <a:off x="5453238" y="3298729"/>
            <a:ext cx="0" cy="1219617"/>
          </a:xfrm>
          <a:custGeom>
            <a:avLst/>
            <a:gdLst/>
            <a:ahLst/>
            <a:cxnLst/>
            <a:rect l="l" t="t" r="r" b="b"/>
            <a:pathLst>
              <a:path h="1219617">
                <a:moveTo>
                  <a:pt x="0" y="0"/>
                </a:moveTo>
                <a:moveTo>
                  <a:pt x="0" y="0"/>
                </a:moveTo>
                <a:lnTo>
                  <a:pt x="0" y="1219617"/>
                </a:lnTo>
              </a:path>
            </a:pathLst>
          </a:custGeom>
          <a:noFill/>
          <a:ln w="19050">
            <a:solidFill>
              <a:srgbClr val="348BF4"/>
            </a:solidFill>
            <a:prstDash val="solid"/>
            <a:headEnd type="arrow"/>
            <a:tailEnd type="none"/>
          </a:ln>
        </p:spPr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913F3-5F14-C6CC-5D42-72B79B9FE508}"/>
              </a:ext>
            </a:extLst>
          </p:cNvPr>
          <p:cNvGrpSpPr/>
          <p:nvPr/>
        </p:nvGrpSpPr>
        <p:grpSpPr>
          <a:xfrm>
            <a:off x="1965860" y="1000745"/>
            <a:ext cx="3285351" cy="1664330"/>
            <a:chOff x="1965860" y="1000745"/>
            <a:chExt cx="3285351" cy="1664330"/>
          </a:xfrm>
        </p:grpSpPr>
        <p:sp>
          <p:nvSpPr>
            <p:cNvPr id="9" name="Shape 3"/>
            <p:cNvSpPr/>
            <p:nvPr/>
          </p:nvSpPr>
          <p:spPr>
            <a:xfrm>
              <a:off x="2044295" y="1000745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 10"/>
            <p:cNvSpPr/>
            <p:nvPr/>
          </p:nvSpPr>
          <p:spPr>
            <a:xfrm>
              <a:off x="2044295" y="1092185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Tổng quan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1"/>
            <p:cNvSpPr/>
            <p:nvPr/>
          </p:nvSpPr>
          <p:spPr>
            <a:xfrm>
              <a:off x="1965860" y="1549385"/>
              <a:ext cx="32853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Giới thiệu hệ thống bãi đỗ xe thông minh và các thành phần chính.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C6D931-D68E-3BBA-61D0-7C76DA2ACF03}"/>
              </a:ext>
            </a:extLst>
          </p:cNvPr>
          <p:cNvGrpSpPr/>
          <p:nvPr/>
        </p:nvGrpSpPr>
        <p:grpSpPr>
          <a:xfrm>
            <a:off x="5755270" y="1091794"/>
            <a:ext cx="3185450" cy="1573281"/>
            <a:chOff x="5755270" y="1091794"/>
            <a:chExt cx="3185450" cy="1573281"/>
          </a:xfrm>
        </p:grpSpPr>
        <p:sp>
          <p:nvSpPr>
            <p:cNvPr id="18" name="Text 12"/>
            <p:cNvSpPr/>
            <p:nvPr/>
          </p:nvSpPr>
          <p:spPr>
            <a:xfrm>
              <a:off x="5755270" y="1091794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Công nghệ sử dụng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13"/>
            <p:cNvSpPr/>
            <p:nvPr/>
          </p:nvSpPr>
          <p:spPr>
            <a:xfrm>
              <a:off x="5787969" y="1549385"/>
              <a:ext cx="31527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vi-VN" sz="2000">
                  <a:latin typeface="+mj-lt"/>
                </a:rPr>
                <a:t>ESP32/ESP32-CAM và </a:t>
              </a:r>
              <a:r>
                <a:rPr lang="vi-VN" sz="2000" err="1">
                  <a:latin typeface="+mj-lt"/>
                </a:rPr>
                <a:t>Firebase</a:t>
              </a:r>
              <a:r>
                <a:rPr lang="vi-VN" sz="2000">
                  <a:latin typeface="+mj-lt"/>
                </a:rPr>
                <a:t> trong quản lý bãi đỗ xe thông minh.</a:t>
              </a:r>
              <a:endParaRPr lang="en-US" sz="2000"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30EA3F5-47A0-8408-808E-3824D5D47449}"/>
              </a:ext>
            </a:extLst>
          </p:cNvPr>
          <p:cNvGrpSpPr/>
          <p:nvPr/>
        </p:nvGrpSpPr>
        <p:grpSpPr>
          <a:xfrm>
            <a:off x="2044295" y="3224926"/>
            <a:ext cx="3152752" cy="1356553"/>
            <a:chOff x="2044295" y="3224926"/>
            <a:chExt cx="3152752" cy="1356553"/>
          </a:xfrm>
        </p:grpSpPr>
        <p:sp>
          <p:nvSpPr>
            <p:cNvPr id="13" name="Shape 7"/>
            <p:cNvSpPr/>
            <p:nvPr/>
          </p:nvSpPr>
          <p:spPr>
            <a:xfrm>
              <a:off x="2044295" y="3224926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4"/>
            <p:cNvSpPr/>
            <p:nvPr/>
          </p:nvSpPr>
          <p:spPr>
            <a:xfrm>
              <a:off x="2044295" y="3316366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Tính năng chính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5"/>
            <p:cNvSpPr/>
            <p:nvPr/>
          </p:nvSpPr>
          <p:spPr>
            <a:xfrm>
              <a:off x="2044295" y="3773566"/>
              <a:ext cx="3152752" cy="807913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Giám sát vị trí, quản lý xe ra vào và thông báo trạng thái.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4A57C16-CC69-1A35-6547-8B50F32BE374}"/>
              </a:ext>
            </a:extLst>
          </p:cNvPr>
          <p:cNvGrpSpPr/>
          <p:nvPr/>
        </p:nvGrpSpPr>
        <p:grpSpPr>
          <a:xfrm>
            <a:off x="5755269" y="3224926"/>
            <a:ext cx="3152751" cy="1664330"/>
            <a:chOff x="5755269" y="3224926"/>
            <a:chExt cx="3152751" cy="1664330"/>
          </a:xfrm>
        </p:grpSpPr>
        <p:sp>
          <p:nvSpPr>
            <p:cNvPr id="15" name="Shape 9"/>
            <p:cNvSpPr/>
            <p:nvPr/>
          </p:nvSpPr>
          <p:spPr>
            <a:xfrm>
              <a:off x="5755270" y="3224926"/>
              <a:ext cx="3074213" cy="548640"/>
            </a:xfrm>
            <a:custGeom>
              <a:avLst/>
              <a:gdLst/>
              <a:ahLst/>
              <a:cxnLst/>
              <a:rect l="l" t="t" r="r" b="b"/>
              <a:pathLst>
                <a:path w="3074213" h="548640">
                  <a:moveTo>
                    <a:pt x="140113" y="0"/>
                  </a:moveTo>
                  <a:moveTo>
                    <a:pt x="140113" y="0"/>
                  </a:moveTo>
                  <a:lnTo>
                    <a:pt x="2934100" y="0"/>
                  </a:lnTo>
                  <a:quadBezTo>
                    <a:pt x="3074213" y="0"/>
                    <a:pt x="3074213" y="140113"/>
                  </a:quadBezTo>
                  <a:lnTo>
                    <a:pt x="3074213" y="408527"/>
                  </a:lnTo>
                  <a:quadBezTo>
                    <a:pt x="3074213" y="548640"/>
                    <a:pt x="2934100" y="548640"/>
                  </a:quadBezTo>
                  <a:lnTo>
                    <a:pt x="140113" y="548640"/>
                  </a:lnTo>
                  <a:quadBezTo>
                    <a:pt x="0" y="548640"/>
                    <a:pt x="0" y="408527"/>
                  </a:quadBezTo>
                  <a:lnTo>
                    <a:pt x="0" y="140113"/>
                  </a:lnTo>
                  <a:quadBezTo>
                    <a:pt x="0" y="0"/>
                    <a:pt x="140113" y="0"/>
                  </a:quadBezTo>
                  <a:close/>
                </a:path>
              </a:pathLst>
            </a:custGeom>
            <a:solidFill>
              <a:srgbClr val="348BF4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6"/>
            <p:cNvSpPr/>
            <p:nvPr/>
          </p:nvSpPr>
          <p:spPr>
            <a:xfrm>
              <a:off x="5755270" y="3316366"/>
              <a:ext cx="3074213" cy="36576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FFFFF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Ứng dụng thực tế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17"/>
            <p:cNvSpPr/>
            <p:nvPr/>
          </p:nvSpPr>
          <p:spPr>
            <a:xfrm>
              <a:off x="5755269" y="3773566"/>
              <a:ext cx="3152751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Tối ưu không gian đỗ xe và nâng cao trải nghiệm người dùng.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31572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Thành phần chính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2" descr="https://oceandoc-ai.obs.ap-southeast-3.myhuaweicloud.com:443/image_1763017057704_5QY7dk.jpg"/>
          <p:cNvPicPr>
            <a:picLocks noChangeAspect="1"/>
          </p:cNvPicPr>
          <p:nvPr/>
        </p:nvPicPr>
        <p:blipFill>
          <a:blip r:embed="rId5"/>
          <a:srcRect t="9839" b="9839"/>
          <a:stretch/>
        </p:blipFill>
        <p:spPr>
          <a:xfrm>
            <a:off x="2473278" y="1083996"/>
            <a:ext cx="1994265" cy="1595412"/>
          </a:xfrm>
          <a:prstGeom prst="rect">
            <a:avLst/>
          </a:prstGeom>
        </p:spPr>
      </p:pic>
      <p:pic>
        <p:nvPicPr>
          <p:cNvPr id="7" name="Image 4" descr="https://oceandoc-ai.obs.ap-southeast-3.myhuaweicloud.com:443/image_1763017065066_sL1fdA.jpg"/>
          <p:cNvPicPr>
            <a:picLocks noChangeAspect="1"/>
          </p:cNvPicPr>
          <p:nvPr/>
        </p:nvPicPr>
        <p:blipFill>
          <a:blip r:embed="rId6"/>
          <a:srcRect t="9839" b="9839"/>
          <a:stretch/>
        </p:blipFill>
        <p:spPr>
          <a:xfrm>
            <a:off x="6879378" y="1083996"/>
            <a:ext cx="1994265" cy="159541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CC95673-C1FA-4555-AAB2-0401B13B02C3}"/>
              </a:ext>
            </a:extLst>
          </p:cNvPr>
          <p:cNvGrpSpPr/>
          <p:nvPr/>
        </p:nvGrpSpPr>
        <p:grpSpPr>
          <a:xfrm>
            <a:off x="907447" y="2611272"/>
            <a:ext cx="489170" cy="542895"/>
            <a:chOff x="-8255" y="2674212"/>
            <a:chExt cx="489170" cy="542895"/>
          </a:xfrm>
        </p:grpSpPr>
        <p:sp>
          <p:nvSpPr>
            <p:cNvPr id="8" name="Shape 1"/>
            <p:cNvSpPr/>
            <p:nvPr/>
          </p:nvSpPr>
          <p:spPr>
            <a:xfrm>
              <a:off x="-8255" y="2749171"/>
              <a:ext cx="489170" cy="467936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2"/>
            <p:cNvSpPr/>
            <p:nvPr/>
          </p:nvSpPr>
          <p:spPr>
            <a:xfrm>
              <a:off x="-8255" y="267421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1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074094-9948-B5F4-3499-ED31089EC5BF}"/>
              </a:ext>
            </a:extLst>
          </p:cNvPr>
          <p:cNvGrpSpPr/>
          <p:nvPr/>
        </p:nvGrpSpPr>
        <p:grpSpPr>
          <a:xfrm>
            <a:off x="5428875" y="2634688"/>
            <a:ext cx="489170" cy="513282"/>
            <a:chOff x="5428875" y="2416002"/>
            <a:chExt cx="489170" cy="513282"/>
          </a:xfrm>
        </p:grpSpPr>
        <p:sp>
          <p:nvSpPr>
            <p:cNvPr id="11" name="Shape 4"/>
            <p:cNvSpPr/>
            <p:nvPr/>
          </p:nvSpPr>
          <p:spPr>
            <a:xfrm>
              <a:off x="5462775" y="2461348"/>
              <a:ext cx="421372" cy="421372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257CE5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5"/>
            <p:cNvSpPr/>
            <p:nvPr/>
          </p:nvSpPr>
          <p:spPr>
            <a:xfrm>
              <a:off x="5428875" y="241600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3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Shape 6"/>
          <p:cNvSpPr/>
          <p:nvPr/>
        </p:nvSpPr>
        <p:spPr>
          <a:xfrm>
            <a:off x="7706123" y="2703182"/>
            <a:ext cx="421372" cy="421372"/>
          </a:xfrm>
          <a:custGeom>
            <a:avLst/>
            <a:gdLst/>
            <a:ahLst/>
            <a:cxnLst/>
            <a:rect l="l" t="t" r="r" b="b"/>
            <a:pathLst>
              <a:path w="421372" h="421372">
                <a:moveTo>
                  <a:pt x="210686" y="0"/>
                </a:moveTo>
                <a:moveTo>
                  <a:pt x="210686" y="0"/>
                </a:moveTo>
                <a:cubicBezTo>
                  <a:pt x="326966" y="0"/>
                  <a:pt x="421372" y="94405"/>
                  <a:pt x="421372" y="210686"/>
                </a:cubicBezTo>
                <a:cubicBezTo>
                  <a:pt x="421372" y="326966"/>
                  <a:pt x="326966" y="421372"/>
                  <a:pt x="210686" y="421372"/>
                </a:cubicBezTo>
                <a:cubicBezTo>
                  <a:pt x="94405" y="421372"/>
                  <a:pt x="0" y="326966"/>
                  <a:pt x="0" y="210686"/>
                </a:cubicBezTo>
                <a:cubicBezTo>
                  <a:pt x="0" y="94405"/>
                  <a:pt x="94405" y="0"/>
                  <a:pt x="210686" y="0"/>
                </a:cubic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0C8558-2CCB-63A0-2221-4D9B03B55CFC}"/>
              </a:ext>
            </a:extLst>
          </p:cNvPr>
          <p:cNvGrpSpPr/>
          <p:nvPr/>
        </p:nvGrpSpPr>
        <p:grpSpPr>
          <a:xfrm>
            <a:off x="3259725" y="2636949"/>
            <a:ext cx="489170" cy="513282"/>
            <a:chOff x="3225826" y="2416002"/>
            <a:chExt cx="489170" cy="513282"/>
          </a:xfrm>
        </p:grpSpPr>
        <p:sp>
          <p:nvSpPr>
            <p:cNvPr id="10" name="Shape 3"/>
            <p:cNvSpPr/>
            <p:nvPr/>
          </p:nvSpPr>
          <p:spPr>
            <a:xfrm>
              <a:off x="3259725" y="2461348"/>
              <a:ext cx="421372" cy="421372"/>
            </a:xfrm>
            <a:custGeom>
              <a:avLst/>
              <a:gdLst/>
              <a:ahLst/>
              <a:cxnLst/>
              <a:rect l="l" t="t" r="r" b="b"/>
              <a:pathLst>
                <a:path w="421372" h="421372">
                  <a:moveTo>
                    <a:pt x="210686" y="0"/>
                  </a:moveTo>
                  <a:moveTo>
                    <a:pt x="210686" y="0"/>
                  </a:moveTo>
                  <a:cubicBezTo>
                    <a:pt x="326966" y="0"/>
                    <a:pt x="421372" y="94405"/>
                    <a:pt x="421372" y="210686"/>
                  </a:cubicBezTo>
                  <a:cubicBezTo>
                    <a:pt x="421372" y="326966"/>
                    <a:pt x="326966" y="421372"/>
                    <a:pt x="210686" y="421372"/>
                  </a:cubicBezTo>
                  <a:cubicBezTo>
                    <a:pt x="94405" y="421372"/>
                    <a:pt x="0" y="326966"/>
                    <a:pt x="0" y="210686"/>
                  </a:cubicBezTo>
                  <a:cubicBezTo>
                    <a:pt x="0" y="94405"/>
                    <a:pt x="94405" y="0"/>
                    <a:pt x="210686" y="0"/>
                  </a:cubicBezTo>
                  <a:close/>
                </a:path>
              </a:pathLst>
            </a:custGeom>
            <a:solidFill>
              <a:srgbClr val="0178F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7"/>
            <p:cNvSpPr/>
            <p:nvPr/>
          </p:nvSpPr>
          <p:spPr>
            <a:xfrm>
              <a:off x="3225826" y="2416002"/>
              <a:ext cx="489170" cy="513282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 algn="ctr">
                <a:lnSpc>
                  <a:spcPct val="112500"/>
                </a:lnSpc>
                <a:spcBef>
                  <a:spcPts val="375"/>
                </a:spcBef>
                <a:buNone/>
              </a:pPr>
              <a:r>
                <a:rPr lang="en-US" sz="2000" b="1">
                  <a:solidFill>
                    <a:srgbClr val="FFFFFF"/>
                  </a:solidFill>
                  <a:latin typeface="Times New Roman" panose="02020603050405020304" pitchFamily="18" charset="0"/>
                  <a:ea typeface="Microsoft Yahei" pitchFamily="34" charset="-122"/>
                  <a:cs typeface="Times New Roman" panose="02020603050405020304" pitchFamily="18" charset="0"/>
                </a:rPr>
                <a:t>2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 8"/>
          <p:cNvSpPr/>
          <p:nvPr/>
        </p:nvSpPr>
        <p:spPr>
          <a:xfrm>
            <a:off x="7672224" y="2638526"/>
            <a:ext cx="489170" cy="513282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000" b="1">
                <a:solidFill>
                  <a:srgbClr val="FFFFFF"/>
                </a:solidFill>
                <a:latin typeface="Times New Roman" panose="02020603050405020304" pitchFamily="18" charset="0"/>
                <a:ea typeface="Microsoft Yahei" pitchFamily="34" charset="-122"/>
                <a:cs typeface="Times New Roman" panose="02020603050405020304" pitchFamily="18" charset="0"/>
              </a:rPr>
              <a:t>4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91FC58-7E30-9B99-B82F-17D10F6AB97C}"/>
              </a:ext>
            </a:extLst>
          </p:cNvPr>
          <p:cNvGrpSpPr/>
          <p:nvPr/>
        </p:nvGrpSpPr>
        <p:grpSpPr>
          <a:xfrm>
            <a:off x="236329" y="3136238"/>
            <a:ext cx="2194327" cy="1433021"/>
            <a:chOff x="236329" y="3136238"/>
            <a:chExt cx="2194327" cy="1433021"/>
          </a:xfrm>
        </p:grpSpPr>
        <p:sp>
          <p:nvSpPr>
            <p:cNvPr id="16" name="Text 9"/>
            <p:cNvSpPr/>
            <p:nvPr/>
          </p:nvSpPr>
          <p:spPr>
            <a:xfrm>
              <a:off x="236329" y="3136238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Cảm biến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10"/>
            <p:cNvSpPr/>
            <p:nvPr/>
          </p:nvSpPr>
          <p:spPr>
            <a:xfrm>
              <a:off x="349571" y="3453569"/>
              <a:ext cx="2081085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Sử dụng cảm biến hồng ngoại để phát hiện xe.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CA1E4D-C640-286C-0724-E7FADF1CFA16}"/>
              </a:ext>
            </a:extLst>
          </p:cNvPr>
          <p:cNvGrpSpPr/>
          <p:nvPr/>
        </p:nvGrpSpPr>
        <p:grpSpPr>
          <a:xfrm>
            <a:off x="2439379" y="3114286"/>
            <a:ext cx="2028293" cy="1472526"/>
            <a:chOff x="2439379" y="3114286"/>
            <a:chExt cx="2028293" cy="1472526"/>
          </a:xfrm>
        </p:grpSpPr>
        <p:sp>
          <p:nvSpPr>
            <p:cNvPr id="18" name="Text 11"/>
            <p:cNvSpPr/>
            <p:nvPr/>
          </p:nvSpPr>
          <p:spPr>
            <a:xfrm>
              <a:off x="2439379" y="3114286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0178F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Vi điều khiển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 12"/>
            <p:cNvSpPr/>
            <p:nvPr/>
          </p:nvSpPr>
          <p:spPr>
            <a:xfrm>
              <a:off x="2473278" y="3471122"/>
              <a:ext cx="1994394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Module ESP32 xử lý thông tin từ cảm biến.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B5856A-215E-23FA-6604-3F600C631B41}"/>
              </a:ext>
            </a:extLst>
          </p:cNvPr>
          <p:cNvGrpSpPr/>
          <p:nvPr/>
        </p:nvGrpSpPr>
        <p:grpSpPr>
          <a:xfrm>
            <a:off x="4676328" y="3107772"/>
            <a:ext cx="1994394" cy="1479040"/>
            <a:chOff x="4676328" y="3107772"/>
            <a:chExt cx="1994394" cy="1479040"/>
          </a:xfrm>
        </p:grpSpPr>
        <p:sp>
          <p:nvSpPr>
            <p:cNvPr id="20" name="Text 13"/>
            <p:cNvSpPr/>
            <p:nvPr/>
          </p:nvSpPr>
          <p:spPr>
            <a:xfrm>
              <a:off x="4676328" y="3107772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257CE5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Màn hình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 14"/>
            <p:cNvSpPr/>
            <p:nvPr/>
          </p:nvSpPr>
          <p:spPr>
            <a:xfrm>
              <a:off x="4676328" y="3471122"/>
              <a:ext cx="1994394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LCD16x2 hiển thị trạng thái bãi đỗ.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ED534A-8645-1E93-CB75-3B085F69EFFB}"/>
              </a:ext>
            </a:extLst>
          </p:cNvPr>
          <p:cNvGrpSpPr/>
          <p:nvPr/>
        </p:nvGrpSpPr>
        <p:grpSpPr>
          <a:xfrm>
            <a:off x="6879377" y="3107772"/>
            <a:ext cx="2074865" cy="1479040"/>
            <a:chOff x="6879377" y="3107772"/>
            <a:chExt cx="2074865" cy="1479040"/>
          </a:xfrm>
        </p:grpSpPr>
        <p:sp>
          <p:nvSpPr>
            <p:cNvPr id="22" name="Text 15"/>
            <p:cNvSpPr/>
            <p:nvPr/>
          </p:nvSpPr>
          <p:spPr>
            <a:xfrm>
              <a:off x="6879378" y="3107772"/>
              <a:ext cx="1994394" cy="276034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ctr"/>
            <a:lstStyle/>
            <a:p>
              <a:pPr marL="0" indent="0" algn="ctr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400" b="1">
                  <a:solidFill>
                    <a:srgbClr val="0178F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Camera</a:t>
              </a:r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 16"/>
            <p:cNvSpPr/>
            <p:nvPr/>
          </p:nvSpPr>
          <p:spPr>
            <a:xfrm>
              <a:off x="6879377" y="3471122"/>
              <a:ext cx="2074865" cy="1115690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000">
                  <a:solidFill>
                    <a:srgbClr val="00070F"/>
                  </a:solidFill>
                  <a:latin typeface="Times New Roman" panose="02020603050405020304" pitchFamily="18" charset="0"/>
                  <a:ea typeface="Noto Sans" pitchFamily="34" charset="-122"/>
                  <a:cs typeface="Times New Roman" panose="02020603050405020304" pitchFamily="18" charset="0"/>
                </a:rPr>
                <a:t>ESP32CAM giám sát và nhận diện biển số.</a:t>
              </a:r>
              <a:endParaRPr lang="en-US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1" name="Picture 30" descr="Cảm biến đỗ xe thông minh cho phép di chuyển trong đô thị">
            <a:extLst>
              <a:ext uri="{FF2B5EF4-FFF2-40B4-BE49-F238E27FC236}">
                <a16:creationId xmlns:a16="http://schemas.microsoft.com/office/drawing/2014/main" id="{157C07C5-02FB-AAA4-50CB-152FA7F6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9" y="1076622"/>
            <a:ext cx="2419800" cy="1595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C2A0C-ACDE-84CD-20A5-71AB843F3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11" y="766995"/>
            <a:ext cx="2336268" cy="22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72" y="153681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49571" y="27558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Tính năng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9" y="1306072"/>
            <a:ext cx="8922252" cy="1895978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25833" y="1016639"/>
            <a:ext cx="750342" cy="353901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410972" y="896083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01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1557500" y="3994852"/>
            <a:ext cx="750342" cy="387397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3779623" y="942259"/>
            <a:ext cx="750342" cy="365760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257CE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24621" y="1690310"/>
            <a:ext cx="2493292" cy="42050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73508" y="817570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03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6"/>
          <p:cNvSpPr/>
          <p:nvPr/>
        </p:nvSpPr>
        <p:spPr>
          <a:xfrm>
            <a:off x="5633172" y="3925674"/>
            <a:ext cx="750342" cy="399024"/>
          </a:xfrm>
          <a:custGeom>
            <a:avLst/>
            <a:gdLst/>
            <a:ahLst/>
            <a:cxnLst/>
            <a:rect l="l" t="t" r="r" b="b"/>
            <a:pathLst>
              <a:path w="750342" h="292816">
                <a:moveTo>
                  <a:pt x="36602" y="0"/>
                </a:moveTo>
                <a:moveTo>
                  <a:pt x="36602" y="0"/>
                </a:moveTo>
                <a:lnTo>
                  <a:pt x="713740" y="0"/>
                </a:lnTo>
                <a:quadBezTo>
                  <a:pt x="750342" y="0"/>
                  <a:pt x="750342" y="36602"/>
                </a:quadBezTo>
                <a:lnTo>
                  <a:pt x="750342" y="256214"/>
                </a:lnTo>
                <a:quadBezTo>
                  <a:pt x="750342" y="292816"/>
                  <a:pt x="713740" y="292816"/>
                </a:quadBezTo>
                <a:lnTo>
                  <a:pt x="36602" y="292816"/>
                </a:lnTo>
                <a:quadBezTo>
                  <a:pt x="0" y="292816"/>
                  <a:pt x="0" y="256214"/>
                </a:quadBezTo>
                <a:lnTo>
                  <a:pt x="0" y="36602"/>
                </a:lnTo>
                <a:quadBezTo>
                  <a:pt x="0" y="0"/>
                  <a:pt x="36602" y="0"/>
                </a:quadBezTo>
                <a:close/>
              </a:path>
            </a:pathLst>
          </a:custGeom>
          <a:solidFill>
            <a:srgbClr val="0178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883248" y="1803510"/>
            <a:ext cx="2672235" cy="4205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543496" y="3890043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02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673283" y="3821655"/>
            <a:ext cx="750342" cy="577530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04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645605" y="3393784"/>
            <a:ext cx="1831405" cy="38917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743577" y="3404925"/>
            <a:ext cx="1831405" cy="38917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90BE51-37D6-C4C7-8F7A-66163DE9B80C}"/>
              </a:ext>
            </a:extLst>
          </p:cNvPr>
          <p:cNvGrpSpPr/>
          <p:nvPr/>
        </p:nvGrpSpPr>
        <p:grpSpPr>
          <a:xfrm>
            <a:off x="460877" y="1253154"/>
            <a:ext cx="3296014" cy="1396651"/>
            <a:chOff x="460877" y="1253154"/>
            <a:chExt cx="3296014" cy="1396651"/>
          </a:xfrm>
        </p:grpSpPr>
        <p:sp>
          <p:nvSpPr>
            <p:cNvPr id="17" name="Text 9"/>
            <p:cNvSpPr/>
            <p:nvPr/>
          </p:nvSpPr>
          <p:spPr>
            <a:xfrm>
              <a:off x="460877" y="1253154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Nhận diện xe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 10"/>
            <p:cNvSpPr/>
            <p:nvPr/>
          </p:nvSpPr>
          <p:spPr>
            <a:xfrm>
              <a:off x="560253" y="1626448"/>
              <a:ext cx="3196638" cy="1023357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Hệ thống tự động nhận diện xe vào bãi đỗ thông qua cảm biến hồng ngoại.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640EE3-CCC1-EA0B-0C50-02E7DE620D3C}"/>
              </a:ext>
            </a:extLst>
          </p:cNvPr>
          <p:cNvGrpSpPr/>
          <p:nvPr/>
        </p:nvGrpSpPr>
        <p:grpSpPr>
          <a:xfrm>
            <a:off x="1543496" y="2970502"/>
            <a:ext cx="3066023" cy="1110694"/>
            <a:chOff x="1543496" y="2970502"/>
            <a:chExt cx="3066023" cy="1110694"/>
          </a:xfrm>
        </p:grpSpPr>
        <p:sp>
          <p:nvSpPr>
            <p:cNvPr id="19" name="Text 11"/>
            <p:cNvSpPr/>
            <p:nvPr/>
          </p:nvSpPr>
          <p:spPr>
            <a:xfrm>
              <a:off x="1543496" y="2970502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Quản lý vị trí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 12"/>
            <p:cNvSpPr/>
            <p:nvPr/>
          </p:nvSpPr>
          <p:spPr>
            <a:xfrm>
              <a:off x="1651435" y="3334838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Theo dõi và hiển thị số lượng chỗ trống trong bãi đỗ xe.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A69875A-782A-37D9-DD9C-3A5526F63A1C}"/>
              </a:ext>
            </a:extLst>
          </p:cNvPr>
          <p:cNvGrpSpPr/>
          <p:nvPr/>
        </p:nvGrpSpPr>
        <p:grpSpPr>
          <a:xfrm>
            <a:off x="3902646" y="1284399"/>
            <a:ext cx="2958084" cy="1184689"/>
            <a:chOff x="3902646" y="1284399"/>
            <a:chExt cx="2958084" cy="1184689"/>
          </a:xfrm>
        </p:grpSpPr>
        <p:sp>
          <p:nvSpPr>
            <p:cNvPr id="21" name="Text 13"/>
            <p:cNvSpPr/>
            <p:nvPr/>
          </p:nvSpPr>
          <p:spPr>
            <a:xfrm>
              <a:off x="3902646" y="1284399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Điều khiển rào chắn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 14"/>
            <p:cNvSpPr/>
            <p:nvPr/>
          </p:nvSpPr>
          <p:spPr>
            <a:xfrm>
              <a:off x="3902646" y="1722730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Tự động mở/đóng rào chắn khi xe vào/ra bãi đỗ.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98CD1-3A32-FCD1-35D6-8F4B699EF8BF}"/>
              </a:ext>
            </a:extLst>
          </p:cNvPr>
          <p:cNvGrpSpPr/>
          <p:nvPr/>
        </p:nvGrpSpPr>
        <p:grpSpPr>
          <a:xfrm>
            <a:off x="5673330" y="2885856"/>
            <a:ext cx="2958084" cy="1057243"/>
            <a:chOff x="5673330" y="2885856"/>
            <a:chExt cx="2958084" cy="1057243"/>
          </a:xfrm>
        </p:grpSpPr>
        <p:sp>
          <p:nvSpPr>
            <p:cNvPr id="23" name="Text 15"/>
            <p:cNvSpPr/>
            <p:nvPr/>
          </p:nvSpPr>
          <p:spPr>
            <a:xfrm>
              <a:off x="5673330" y="2885856"/>
              <a:ext cx="2958084" cy="530915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 sz="2200" b="1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Giám sát từ xa</a:t>
              </a:r>
              <a:endParaRPr lang="en-US" sz="2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16"/>
            <p:cNvSpPr/>
            <p:nvPr/>
          </p:nvSpPr>
          <p:spPr>
            <a:xfrm>
              <a:off x="5673330" y="3196741"/>
              <a:ext cx="2958084" cy="746358"/>
            </a:xfrm>
            <a:prstGeom prst="rect">
              <a:avLst/>
            </a:prstGeom>
            <a:noFill/>
            <a:ln/>
          </p:spPr>
          <p:txBody>
            <a:bodyPr wrap="square" lIns="95250" tIns="95250" rIns="95250" bIns="95250" rtlCol="0" anchor="t">
              <a:spAutoFit/>
            </a:bodyPr>
            <a:lstStyle/>
            <a:p>
              <a:pPr marL="0" indent="0">
                <a:lnSpc>
                  <a:spcPct val="100000"/>
                </a:lnSpc>
                <a:spcBef>
                  <a:spcPts val="375"/>
                </a:spcBef>
                <a:buNone/>
              </a:pPr>
              <a:r>
                <a:rPr lang="en-US">
                  <a:solidFill>
                    <a:srgbClr val="00070F"/>
                  </a:solidFill>
                  <a:latin typeface="Times New Roman" panose="02020603050405020304" pitchFamily="18" charset="0"/>
                  <a:ea typeface="Noto Sans SC" pitchFamily="34" charset="-122"/>
                  <a:cs typeface="Times New Roman" panose="02020603050405020304" pitchFamily="18" charset="0"/>
                </a:rPr>
                <a:t>Theo dõi tình trạng bãi đỗ qua ứng dụng di động.</a:t>
              </a: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053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319" y="22936"/>
            <a:ext cx="8005161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Sơ đồ khối hệ thống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EEBEF9-CCB3-5CF8-D776-AD525B5A26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940"/>
          <a:stretch/>
        </p:blipFill>
        <p:spPr>
          <a:xfrm>
            <a:off x="1019174" y="549533"/>
            <a:ext cx="6267450" cy="45615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E37EE42C-BA41-527C-4522-2C35B1785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85" y="60960"/>
            <a:ext cx="8737271" cy="48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45FB6B-4B9C-EB5C-B680-3921FF595E43}"/>
              </a:ext>
            </a:extLst>
          </p:cNvPr>
          <p:cNvSpPr txBox="1"/>
          <p:nvPr/>
        </p:nvSpPr>
        <p:spPr>
          <a:xfrm>
            <a:off x="318347" y="0"/>
            <a:ext cx="339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kết nối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42C49-19C2-1D8D-97DF-FCE3061FC3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86" r="20562"/>
          <a:stretch>
            <a:fillRect/>
          </a:stretch>
        </p:blipFill>
        <p:spPr bwMode="auto">
          <a:xfrm>
            <a:off x="1496907" y="603588"/>
            <a:ext cx="5479626" cy="4373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19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85" y="0"/>
            <a:ext cx="8737271" cy="411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0101" y="-115117"/>
            <a:ext cx="3106730" cy="64171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2500"/>
              </a:lnSpc>
              <a:spcBef>
                <a:spcPts val="375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Times New Roman" panose="02020603050405020304" pitchFamily="18" charset="0"/>
                <a:ea typeface="Noto Sans SC" pitchFamily="34" charset="-122"/>
                <a:cs typeface="Times New Roman" panose="02020603050405020304" pitchFamily="18" charset="0"/>
              </a:rPr>
              <a:t>Lưu đồ thuật toán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0E0D1F-2A78-842B-1E52-7F62FE0F1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04000"/>
            <a:ext cx="9144000" cy="473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1801</Words>
  <Application>Microsoft Office PowerPoint</Application>
  <PresentationFormat>On-screen Show (16:9)</PresentationFormat>
  <Paragraphs>217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Noto Sans SC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Hưng Đặng</cp:lastModifiedBy>
  <cp:revision>86</cp:revision>
  <dcterms:created xsi:type="dcterms:W3CDTF">2025-11-13T07:04:16Z</dcterms:created>
  <dcterms:modified xsi:type="dcterms:W3CDTF">2025-11-24T04:36:14Z</dcterms:modified>
</cp:coreProperties>
</file>